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428" r:id="rId3"/>
    <p:sldId id="390" r:id="rId4"/>
    <p:sldId id="409" r:id="rId5"/>
    <p:sldId id="429" r:id="rId6"/>
    <p:sldId id="411" r:id="rId7"/>
    <p:sldId id="426" r:id="rId8"/>
    <p:sldId id="425" r:id="rId9"/>
    <p:sldId id="430" r:id="rId10"/>
    <p:sldId id="414" r:id="rId11"/>
    <p:sldId id="435" r:id="rId12"/>
    <p:sldId id="431" r:id="rId13"/>
    <p:sldId id="401" r:id="rId14"/>
    <p:sldId id="432" r:id="rId15"/>
    <p:sldId id="427" r:id="rId16"/>
    <p:sldId id="412" r:id="rId17"/>
    <p:sldId id="433" r:id="rId18"/>
    <p:sldId id="395" r:id="rId19"/>
    <p:sldId id="434" r:id="rId20"/>
    <p:sldId id="419" r:id="rId21"/>
    <p:sldId id="420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0E24DBA-726D-4929-A7EC-935D8E927C54}">
          <p14:sldIdLst>
            <p14:sldId id="259"/>
            <p14:sldId id="428"/>
            <p14:sldId id="390"/>
            <p14:sldId id="409"/>
            <p14:sldId id="429"/>
            <p14:sldId id="411"/>
            <p14:sldId id="426"/>
            <p14:sldId id="425"/>
            <p14:sldId id="430"/>
            <p14:sldId id="414"/>
            <p14:sldId id="435"/>
            <p14:sldId id="431"/>
            <p14:sldId id="401"/>
            <p14:sldId id="432"/>
            <p14:sldId id="427"/>
            <p14:sldId id="412"/>
            <p14:sldId id="433"/>
            <p14:sldId id="395"/>
            <p14:sldId id="434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mara Jiří" initials="ŠJ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3" autoAdjust="0"/>
    <p:restoredTop sz="91582" autoAdjust="0"/>
  </p:normalViewPr>
  <p:slideViewPr>
    <p:cSldViewPr snapToGrid="0">
      <p:cViewPr varScale="1">
        <p:scale>
          <a:sx n="67" d="100"/>
          <a:sy n="67" d="100"/>
        </p:scale>
        <p:origin x="636" y="72"/>
      </p:cViewPr>
      <p:guideLst>
        <p:guide orient="horz" pos="2954"/>
        <p:guide pos="3749"/>
        <p:guide orient="horz" pos="981"/>
        <p:guide pos="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528A7-C8E5-4072-8EA9-A96440556A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EBE2-0781-436C-90B3-67464FB287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5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13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66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61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5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538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9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9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073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5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34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613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5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2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5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93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2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2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5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EBE2-0781-436C-90B3-67464FB287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99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92867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57254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2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737419"/>
            <a:ext cx="3932237" cy="10127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737418"/>
            <a:ext cx="6172200" cy="5456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838631"/>
            <a:ext cx="3932237" cy="435569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3"/>
          </p:nvPr>
        </p:nvSpPr>
        <p:spPr>
          <a:xfrm>
            <a:off x="4424517" y="117782"/>
            <a:ext cx="7619898" cy="41316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2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9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5E80-716D-48B2-92EC-E9808F828E84}" type="datetimeFigureOut">
              <a:rPr lang="cs-CZ" smtClean="0"/>
              <a:pPr/>
              <a:t>29.08.2017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FEDF-BD7D-4B4A-8A32-1498E3382B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3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838200" y="1092867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838200" y="3572542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3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19431"/>
            <a:ext cx="10515600" cy="77674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3"/>
          </p:nvPr>
        </p:nvSpPr>
        <p:spPr>
          <a:xfrm>
            <a:off x="4424517" y="117782"/>
            <a:ext cx="7619898" cy="41316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852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elký nadpis bez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66333"/>
            <a:ext cx="5181600" cy="461063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566333"/>
            <a:ext cx="5181600" cy="461063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619431"/>
            <a:ext cx="10515600" cy="77674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3"/>
          </p:nvPr>
        </p:nvSpPr>
        <p:spPr>
          <a:xfrm>
            <a:off x="4424517" y="117782"/>
            <a:ext cx="7619898" cy="41316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8200" y="139618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345267"/>
            <a:ext cx="5157787" cy="3844396"/>
          </a:xfrm>
          <a:noFill/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39618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345267"/>
            <a:ext cx="5183188" cy="3844396"/>
          </a:xfrm>
          <a:noFill/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619431"/>
            <a:ext cx="10515600" cy="77674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3"/>
          </p:nvPr>
        </p:nvSpPr>
        <p:spPr>
          <a:xfrm>
            <a:off x="4424517" y="117782"/>
            <a:ext cx="7619898" cy="41316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619431"/>
            <a:ext cx="10515600" cy="77674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3"/>
          </p:nvPr>
        </p:nvSpPr>
        <p:spPr>
          <a:xfrm>
            <a:off x="4424517" y="117782"/>
            <a:ext cx="7619898" cy="41316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3"/>
          </p:nvPr>
        </p:nvSpPr>
        <p:spPr>
          <a:xfrm>
            <a:off x="4424517" y="117782"/>
            <a:ext cx="7619898" cy="41316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0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737419"/>
            <a:ext cx="6172200" cy="5456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828799"/>
            <a:ext cx="3932237" cy="43655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03671" cy="365125"/>
          </a:xfrm>
        </p:spPr>
        <p:txBody>
          <a:bodyPr/>
          <a:lstStyle/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3"/>
          </p:nvPr>
        </p:nvSpPr>
        <p:spPr>
          <a:xfrm>
            <a:off x="4424517" y="117782"/>
            <a:ext cx="7619898" cy="41316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9788" y="737419"/>
            <a:ext cx="3932237" cy="10127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165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4846-158C-4166-94C3-752148BC2671}" type="datetimeFigureOut">
              <a:rPr lang="cs-CZ" smtClean="0"/>
              <a:t>29.08.2017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DAFA-F582-4FFD-842F-B34834D8C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46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199" y="1092867"/>
            <a:ext cx="9972675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Roboti </a:t>
            </a:r>
            <a:r>
              <a:rPr lang="en-US" dirty="0" smtClean="0"/>
              <a:t>&amp; </a:t>
            </a:r>
            <a:r>
              <a:rPr lang="en-US" dirty="0" err="1" smtClean="0"/>
              <a:t>spol</a:t>
            </a:r>
            <a:r>
              <a:rPr lang="en-US" dirty="0" smtClean="0"/>
              <a:t>.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sz="4000" dirty="0" smtClean="0"/>
              <a:t>Hrozba na druhou, nebo příležitost na druhou?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	Lukáš Kovanda, hlavní ekonom, </a:t>
            </a:r>
            <a:r>
              <a:rPr lang="cs-CZ" dirty="0" err="1" smtClean="0"/>
              <a:t>Cyrrus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/>
              <a:t>P</a:t>
            </a:r>
            <a:r>
              <a:rPr lang="cs-CZ" sz="3400" dirty="0" smtClean="0"/>
              <a:t>okrok ekonomicky vyspělého světa zpomaluje…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0" y="117782"/>
            <a:ext cx="12044415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Jsou roboti hrozbou, nebo příležitostí?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0"/>
            <a:ext cx="4301067" cy="4072467"/>
          </a:xfrm>
        </p:spPr>
        <p:txBody>
          <a:bodyPr>
            <a:noAutofit/>
          </a:bodyPr>
          <a:lstStyle/>
          <a:p>
            <a:r>
              <a:rPr lang="cs-CZ" sz="1600" dirty="0" smtClean="0"/>
              <a:t>zdvojnásobení životní úrovně po </a:t>
            </a:r>
            <a:r>
              <a:rPr lang="cs-CZ" sz="1600" dirty="0"/>
              <a:t>roce 1300 si v hospodářsky nejvyspělejších oblastech světa vyžádalo celých pět set </a:t>
            </a:r>
            <a:r>
              <a:rPr lang="cs-CZ" sz="1600" dirty="0" smtClean="0"/>
              <a:t>let</a:t>
            </a:r>
          </a:p>
          <a:p>
            <a:r>
              <a:rPr lang="cs-CZ" sz="1600" dirty="0"/>
              <a:t>k dalšímu zdvojnásobení pak už ale stačilo pouze sto let, od roku 1800 do roku </a:t>
            </a:r>
            <a:r>
              <a:rPr lang="cs-CZ" sz="1600" dirty="0" smtClean="0"/>
              <a:t>1900 </a:t>
            </a:r>
          </a:p>
          <a:p>
            <a:r>
              <a:rPr lang="cs-CZ" sz="1600" dirty="0"/>
              <a:t>r</a:t>
            </a:r>
            <a:r>
              <a:rPr lang="cs-CZ" sz="1600" dirty="0" smtClean="0"/>
              <a:t>ůst </a:t>
            </a:r>
            <a:r>
              <a:rPr lang="cs-CZ" sz="1600" dirty="0"/>
              <a:t>životní úrovně vrcholil ve 30. až 50. letech dvacátého století, kdy se zdvojnásobila za pouhých 28 let, konkrétně mezi lety 1929 a </a:t>
            </a:r>
            <a:r>
              <a:rPr lang="cs-CZ" sz="1600" dirty="0" smtClean="0"/>
              <a:t>1957</a:t>
            </a:r>
          </a:p>
          <a:p>
            <a:r>
              <a:rPr lang="cs-CZ" sz="1600" dirty="0"/>
              <a:t>d</a:t>
            </a:r>
            <a:r>
              <a:rPr lang="cs-CZ" sz="1600" dirty="0" smtClean="0"/>
              <a:t>alší </a:t>
            </a:r>
            <a:r>
              <a:rPr lang="cs-CZ" sz="1600" dirty="0"/>
              <a:t>zdvojnásobení si ale už vyžádalo nepatrně delší dobu – 31 </a:t>
            </a:r>
            <a:r>
              <a:rPr lang="cs-CZ" sz="1600" dirty="0" smtClean="0"/>
              <a:t>let</a:t>
            </a:r>
            <a:endParaRPr lang="cs-CZ" sz="1600" dirty="0"/>
          </a:p>
          <a:p>
            <a:r>
              <a:rPr lang="cs-CZ" sz="1600" dirty="0"/>
              <a:t>e</a:t>
            </a:r>
            <a:r>
              <a:rPr lang="cs-CZ" sz="1600" dirty="0" smtClean="0"/>
              <a:t>konom Robert </a:t>
            </a:r>
            <a:r>
              <a:rPr lang="cs-CZ" sz="1600" dirty="0" err="1" smtClean="0"/>
              <a:t>Gordon</a:t>
            </a:r>
            <a:r>
              <a:rPr lang="cs-CZ" sz="1600" dirty="0" smtClean="0"/>
              <a:t> </a:t>
            </a:r>
            <a:r>
              <a:rPr lang="cs-CZ" sz="1600" dirty="0"/>
              <a:t>prognózuje, že v současnosti už to trvá opět téměř sto let, než se zdvojnásobení </a:t>
            </a:r>
            <a:r>
              <a:rPr lang="cs-CZ" sz="1600" dirty="0" smtClean="0"/>
              <a:t>dostaví – </a:t>
            </a:r>
            <a:r>
              <a:rPr lang="cs-CZ" sz="1600" dirty="0"/>
              <a:t>d</a:t>
            </a:r>
            <a:r>
              <a:rPr lang="cs-CZ" sz="1600" dirty="0" smtClean="0"/>
              <a:t>vakrát </a:t>
            </a:r>
            <a:r>
              <a:rPr lang="cs-CZ" sz="1600" dirty="0"/>
              <a:t>vyšší životní úroveň než v roce 2007 bude podle něj běžná až v roce 2100, což se zrcadlí i v očekávaném pomalejším růstu HDP na hlavu </a:t>
            </a:r>
          </a:p>
        </p:txBody>
      </p:sp>
      <p:pic>
        <p:nvPicPr>
          <p:cNvPr id="6" name="Obrázek 5" descr="C:\Users\kovanda\Desktop\Drahoš grafy\úsměvné mluvit o čtvrté revoluc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1549399"/>
            <a:ext cx="5453063" cy="394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 smtClean="0"/>
              <a:t>…ale iniciativa typu Průmysl 4.0 to nezachrání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0" y="117782"/>
            <a:ext cx="12044415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Jsou roboti hrozbou, nebo příležitostí?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0"/>
            <a:ext cx="4301067" cy="4072467"/>
          </a:xfrm>
        </p:spPr>
        <p:txBody>
          <a:bodyPr>
            <a:noAutofit/>
          </a:bodyPr>
          <a:lstStyle/>
          <a:p>
            <a:r>
              <a:rPr lang="cs-CZ" sz="1600" dirty="0"/>
              <a:t>p</a:t>
            </a:r>
            <a:r>
              <a:rPr lang="cs-CZ" sz="1600" dirty="0" smtClean="0"/>
              <a:t>roduktivita eurozóny aktuálně roste zhruba 18krát pomaleji než v době, kdy se v praxi projevila druhá  průmyslová revoluce </a:t>
            </a:r>
          </a:p>
          <a:p>
            <a:r>
              <a:rPr lang="cs-CZ" sz="1600" dirty="0"/>
              <a:t>ž</a:t>
            </a:r>
            <a:r>
              <a:rPr lang="cs-CZ" sz="1600" dirty="0" smtClean="0"/>
              <a:t>ádná 4. průmyslová revoluce neprobíhá, dochází k běžnému evolučnímu rozvoji (ale i ten může být pro některé země, včetně ČR, ohrožující – viz dále)</a:t>
            </a:r>
          </a:p>
          <a:p>
            <a:r>
              <a:rPr lang="cs-CZ" sz="1600" dirty="0" smtClean="0"/>
              <a:t>vládní iniciativy typu Průmysl 4.0 jsou jen bezobsažným marketingem, který má politikům a lobbistům umožnit přerozdělování nových miliard a </a:t>
            </a:r>
            <a:r>
              <a:rPr lang="cs-CZ" sz="1600" dirty="0"/>
              <a:t>z</a:t>
            </a:r>
            <a:r>
              <a:rPr lang="cs-CZ" sz="1600" dirty="0" smtClean="0"/>
              <a:t>řizování nových úřadů – ve jménu zmírnění sociálních dopadů údajné 4. průmyslové revoluce  </a:t>
            </a:r>
          </a:p>
          <a:p>
            <a:endParaRPr lang="cs-CZ" sz="1600" dirty="0" smtClean="0"/>
          </a:p>
          <a:p>
            <a:endParaRPr lang="cs-CZ" sz="1600" dirty="0" smtClean="0"/>
          </a:p>
        </p:txBody>
      </p:sp>
      <p:pic>
        <p:nvPicPr>
          <p:cNvPr id="1026" name="Picture 2" descr="https://pbs.twimg.com/media/DFveyLKXkAILAw5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07" y="1484669"/>
            <a:ext cx="5320837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/>
              <a:t>Z</a:t>
            </a:r>
            <a:r>
              <a:rPr lang="cs-CZ" sz="3400" dirty="0" smtClean="0"/>
              <a:t>emě s nejvíce roboty mají nízkou nezaměstnanost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0" y="117782"/>
            <a:ext cx="12044415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Jsou roboti hrozbou, nebo příležitostí?</a:t>
            </a:r>
            <a:endParaRPr lang="cs-CZ" dirty="0"/>
          </a:p>
        </p:txBody>
      </p:sp>
      <p:pic>
        <p:nvPicPr>
          <p:cNvPr id="7170" name="Picture 2" descr="https://pbs.twimg.com/media/C97FBmnUAAA5k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65" y="1396180"/>
            <a:ext cx="5418084" cy="53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/>
              <a:t>P</a:t>
            </a:r>
            <a:r>
              <a:rPr lang="cs-CZ" sz="3400" dirty="0" smtClean="0"/>
              <a:t>esimistické scénáře se v minulosti nenaplnily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0" y="117782"/>
            <a:ext cx="12044415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Jsou roboti hrozbou, nebo příležitostí?</a:t>
            </a:r>
            <a:endParaRPr lang="cs-CZ" dirty="0"/>
          </a:p>
        </p:txBody>
      </p:sp>
      <p:pic>
        <p:nvPicPr>
          <p:cNvPr id="6146" name="Picture 2" descr="https://pbs.twimg.com/media/C_xPyfvXkAAHQ6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84669"/>
            <a:ext cx="4987925" cy="48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400" i="1" dirty="0" smtClean="0"/>
              <a:t>3.</a:t>
            </a:r>
            <a:endParaRPr lang="cs-CZ" sz="3400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cs-CZ" sz="2400" dirty="0" smtClean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cs-CZ" sz="3600" dirty="0" smtClean="0">
                <a:solidFill>
                  <a:srgbClr val="000000"/>
                </a:solidFill>
              </a:rPr>
              <a:t>Roboti v České republice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 smtClean="0"/>
              <a:t>ČR je vysoce ohrožená automatizací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0"/>
            <a:ext cx="4301067" cy="4072467"/>
          </a:xfrm>
        </p:spPr>
        <p:txBody>
          <a:bodyPr>
            <a:normAutofit/>
          </a:bodyPr>
          <a:lstStyle/>
          <a:p>
            <a:r>
              <a:rPr lang="cs-CZ" sz="1800" dirty="0"/>
              <a:t>V</a:t>
            </a:r>
            <a:r>
              <a:rPr lang="cs-CZ" sz="1800" dirty="0" smtClean="0"/>
              <a:t> ČR (a na Slovensku) je nejvyšší podíl zaměstnanců ohrožen procesem automatizace a robotizace a souvisejícími změnami</a:t>
            </a:r>
          </a:p>
          <a:p>
            <a:r>
              <a:rPr lang="cs-CZ" sz="1800" dirty="0" smtClean="0"/>
              <a:t>Příčinou není jen silná závislost na průmyslové výrobě s nízkou přidanou hodnotou a nízký podíl sektoru služeb na ekonomice</a:t>
            </a:r>
          </a:p>
          <a:p>
            <a:r>
              <a:rPr lang="cs-CZ" sz="1800" dirty="0" smtClean="0"/>
              <a:t>Svoji roli hraje také třeba poměrně nekvalitní management podnikové sféry – nekvalitní řízení zpomaluje akumulaci lidského kapitálu a tedy flexibilitu zaměstnanců tváří v tvář probíhající „kreativní destrukci“ trhu práce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Roboti na Slovensku</a:t>
            </a:r>
            <a:endParaRPr lang="cs-CZ" dirty="0"/>
          </a:p>
        </p:txBody>
      </p:sp>
      <p:pic>
        <p:nvPicPr>
          <p:cNvPr id="6" name="Obrázek 5" descr="C:\Users\kovanda\Desktop\Drahoš grafy\ohrožení automatizací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67" y="1728893"/>
            <a:ext cx="6452658" cy="4046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 smtClean="0"/>
              <a:t>Co změnit, aby roboti byli příležitostí?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1838326" y="117782"/>
            <a:ext cx="10206090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Roboti na Slovensku</a:t>
            </a:r>
            <a:endParaRPr lang="cs-CZ" dirty="0"/>
          </a:p>
        </p:txBody>
      </p:sp>
      <p:pic>
        <p:nvPicPr>
          <p:cNvPr id="2050" name="Picture 2" descr="https://pbs.twimg.com/media/C_5mdHMW0AILE3s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6" y="1549400"/>
            <a:ext cx="8267700" cy="47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 smtClean="0"/>
              <a:t>Kdo má vyšší mzdu, robotovi snáze odolá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1838326" y="117782"/>
            <a:ext cx="10206090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Roboti na Slovensku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3" y="1470343"/>
            <a:ext cx="62198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8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 smtClean="0"/>
              <a:t>Nejlepší mozky světa neomylně míří do USA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2371725" y="117782"/>
            <a:ext cx="9672690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Roboti na Slovensku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2613" y="2101174"/>
            <a:ext cx="852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pbs.twimg.com/media/C6ysJZUWwAEB1i-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66" y="1484669"/>
            <a:ext cx="5593889" cy="46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0"/>
            <a:ext cx="4762500" cy="4337050"/>
          </a:xfrm>
        </p:spPr>
        <p:txBody>
          <a:bodyPr>
            <a:noAutofit/>
          </a:bodyPr>
          <a:lstStyle/>
          <a:p>
            <a:r>
              <a:rPr lang="cs-CZ" sz="1800" dirty="0"/>
              <a:t>v</a:t>
            </a:r>
            <a:r>
              <a:rPr lang="cs-CZ" sz="1800" dirty="0" smtClean="0"/>
              <a:t> </a:t>
            </a:r>
            <a:r>
              <a:rPr lang="cs-CZ" sz="1800" dirty="0"/>
              <a:t>letech 2001 až 2010 se do Spojených států přistěhovalo výrazně více vynálezců, objevitelů a inovátorů – tedy té vůbec nejkvalifikovanější pracovní síly –, než jich odtamtud </a:t>
            </a:r>
            <a:r>
              <a:rPr lang="cs-CZ" sz="1800" dirty="0" smtClean="0"/>
              <a:t>odešlo</a:t>
            </a:r>
            <a:r>
              <a:rPr lang="cs-CZ" sz="1800" dirty="0"/>
              <a:t> </a:t>
            </a:r>
            <a:endParaRPr lang="cs-CZ" sz="1800" dirty="0" smtClean="0"/>
          </a:p>
          <a:p>
            <a:r>
              <a:rPr lang="cs-CZ" sz="1800" dirty="0"/>
              <a:t>v</a:t>
            </a:r>
            <a:r>
              <a:rPr lang="cs-CZ" sz="1800" dirty="0" smtClean="0"/>
              <a:t> roce </a:t>
            </a:r>
            <a:r>
              <a:rPr lang="cs-CZ" sz="1800" dirty="0"/>
              <a:t>2010 vykazovaly </a:t>
            </a:r>
            <a:r>
              <a:rPr lang="cs-CZ" sz="1800" dirty="0" smtClean="0"/>
              <a:t>USA díky </a:t>
            </a:r>
            <a:r>
              <a:rPr lang="cs-CZ" sz="1800" dirty="0"/>
              <a:t>migraci vysoce </a:t>
            </a:r>
            <a:r>
              <a:rPr lang="cs-CZ" sz="1800" dirty="0" smtClean="0"/>
              <a:t>kvalifikované </a:t>
            </a:r>
            <a:r>
              <a:rPr lang="cs-CZ" sz="1800" dirty="0"/>
              <a:t>pracovní síly téměř o 200 tisíc světově nejchytřejších hlav více než v roce </a:t>
            </a:r>
            <a:r>
              <a:rPr lang="cs-CZ" sz="1800" dirty="0" smtClean="0"/>
              <a:t>2001</a:t>
            </a:r>
          </a:p>
          <a:p>
            <a:r>
              <a:rPr lang="cs-CZ" sz="1800" dirty="0"/>
              <a:t>d</a:t>
            </a:r>
            <a:r>
              <a:rPr lang="cs-CZ" sz="1800" dirty="0" smtClean="0"/>
              <a:t>ruhé </a:t>
            </a:r>
            <a:r>
              <a:rPr lang="cs-CZ" sz="1800" dirty="0"/>
              <a:t>Švýcarsko zaostalo za USA se značným odstupem, když mu jich přibylo </a:t>
            </a:r>
            <a:r>
              <a:rPr lang="cs-CZ" sz="1800" dirty="0" smtClean="0"/>
              <a:t>„jen“ </a:t>
            </a:r>
            <a:r>
              <a:rPr lang="cs-CZ" sz="1800" dirty="0"/>
              <a:t>necelých 20 </a:t>
            </a:r>
            <a:r>
              <a:rPr lang="cs-CZ" sz="1800" dirty="0" smtClean="0"/>
              <a:t>tisíc</a:t>
            </a:r>
            <a:r>
              <a:rPr lang="cs-CZ" sz="1800" dirty="0"/>
              <a:t> </a:t>
            </a:r>
            <a:endParaRPr lang="cs-CZ" sz="1800" dirty="0" smtClean="0"/>
          </a:p>
          <a:p>
            <a:r>
              <a:rPr lang="cs-CZ" sz="1800" dirty="0"/>
              <a:t>m</a:t>
            </a:r>
            <a:r>
              <a:rPr lang="cs-CZ" sz="1800" dirty="0" smtClean="0"/>
              <a:t>nohem </a:t>
            </a:r>
            <a:r>
              <a:rPr lang="cs-CZ" sz="1800" dirty="0"/>
              <a:t>hůře na tom byly největší ekonomiky </a:t>
            </a:r>
            <a:r>
              <a:rPr lang="cs-CZ" sz="1800" dirty="0" smtClean="0"/>
              <a:t>EU, </a:t>
            </a:r>
            <a:r>
              <a:rPr lang="cs-CZ" sz="1800" dirty="0"/>
              <a:t>tedy Německo, Británie, Francie a Itálie. Více objevitelů a inovátorů tyto země opouštělo, než kolik jich přicházelo</a:t>
            </a:r>
          </a:p>
        </p:txBody>
      </p:sp>
    </p:spTree>
    <p:extLst>
      <p:ext uri="{BB962C8B-B14F-4D97-AF65-F5344CB8AC3E}">
        <p14:creationId xmlns:p14="http://schemas.microsoft.com/office/powerpoint/2010/main" val="2474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400" i="1" dirty="0" smtClean="0"/>
              <a:t>4.</a:t>
            </a:r>
            <a:endParaRPr lang="cs-CZ" sz="3400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cs-CZ" sz="2400" dirty="0" smtClean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cs-CZ" sz="3600" dirty="0" smtClean="0">
                <a:solidFill>
                  <a:srgbClr val="000000"/>
                </a:solidFill>
              </a:rPr>
              <a:t>Pár bodů na závěr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400" i="1" dirty="0" smtClean="0"/>
              <a:t>1.</a:t>
            </a:r>
            <a:endParaRPr lang="cs-CZ" sz="3400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cs-CZ" sz="2400" dirty="0" smtClean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endParaRPr lang="cs-CZ" sz="2400" dirty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cs-CZ" sz="3600" dirty="0" smtClean="0">
                <a:solidFill>
                  <a:srgbClr val="000000"/>
                </a:solidFill>
              </a:rPr>
              <a:t>Digitální technologie ve věku akcelerace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Žijeme ve „věku akcelerace“, technologická změna probíhá „na druhou“, násobí se tedy i hrozby a příležitosti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 musí technologickou změnu vzít za svou, jinak nepřežijí (večerky se musí automatizovat, jinak je vytlačí e-</a:t>
            </a:r>
            <a:r>
              <a:rPr lang="cs-CZ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shopy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online supermarkety)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 a automatizace nejen, že nejsou hrozbou, ale v éře stárnutí populace naopak nutností, abychom udrželi stávající růst životní úrovně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země, včetně ČR, nejsou na proces automatizace a robotizace dobře připraveny, vládní iniciativy typu Průmysl 4.0 ale nepomohou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robotů dělá příležitost výroba s vysokou přidanou hodnotou a kvalifikovaná pracovní síla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400" i="1" dirty="0" smtClean="0"/>
              <a:t>Děkuji za pozornost!</a:t>
            </a:r>
            <a:endParaRPr lang="cs-CZ" sz="3400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cs-CZ" sz="2400" dirty="0" smtClean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endParaRPr lang="cs-CZ" sz="2400" dirty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cs-CZ" sz="2400" dirty="0" smtClean="0">
                <a:solidFill>
                  <a:srgbClr val="000000"/>
                </a:solidFill>
              </a:rPr>
              <a:t>Lukas.Kovanda@cyrrus.cz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/>
              <a:t>V</a:t>
            </a:r>
            <a:r>
              <a:rPr lang="cs-CZ" sz="3400" dirty="0" smtClean="0"/>
              <a:t>elký dosah a stále rychlejší šíření </a:t>
            </a:r>
            <a:r>
              <a:rPr lang="en-US" sz="3400" dirty="0" smtClean="0"/>
              <a:t>&gt; </a:t>
            </a:r>
            <a:r>
              <a:rPr lang="en-US" sz="3400" dirty="0" err="1" smtClean="0"/>
              <a:t>nen</a:t>
            </a:r>
            <a:r>
              <a:rPr lang="cs-CZ" sz="3400" dirty="0" smtClean="0"/>
              <a:t>í úniku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Digitální </a:t>
            </a:r>
            <a:r>
              <a:rPr lang="cs-CZ" dirty="0" err="1" smtClean="0"/>
              <a:t>technolgie</a:t>
            </a:r>
            <a:endParaRPr lang="cs-CZ" dirty="0"/>
          </a:p>
        </p:txBody>
      </p:sp>
      <p:pic>
        <p:nvPicPr>
          <p:cNvPr id="5" name="Picture 2" descr="C:\Users\kovanda\Desktop\Bratislava grafy\velký dos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68" y="1481139"/>
            <a:ext cx="8596311" cy="47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400" dirty="0" smtClean="0"/>
              <a:t>Věk akcelerace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Digitální technologie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 31x méně zaměstnanců než General Motors v 50. letech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globálnímu dosahu dnes stačí „málo“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Velký dosah a rychlé šíření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izolace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není možná 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 </a:t>
            </a:r>
            <a:r>
              <a:rPr lang="cs-CZ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akceptovat nové technologie (pokud je samy nevynaleznou)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Technologická změna tak probíhá na úrovni makro- i mikroekonomické, na úrovni odvětvové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firemní („na druhou“)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</a:t>
            </a:r>
            <a:r>
              <a:rPr lang="cs-C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„Věk akcelerace“ (Hartmut Rosa, německý sociolog, 2013)</a:t>
            </a: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400" i="1" dirty="0" smtClean="0"/>
              <a:t>2.</a:t>
            </a:r>
            <a:endParaRPr lang="cs-CZ" sz="3400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cs-CZ" sz="2400" dirty="0" smtClean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endParaRPr lang="cs-CZ" sz="2400" dirty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cs-CZ" sz="3600" dirty="0" smtClean="0">
                <a:solidFill>
                  <a:srgbClr val="000000"/>
                </a:solidFill>
              </a:rPr>
              <a:t>Večerka v roce 2025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2781300" y="117782"/>
            <a:ext cx="9263115" cy="413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Případová studie: nakupování ve večerce v roce 2025</a:t>
            </a:r>
            <a:endParaRPr lang="cs-CZ" dirty="0"/>
          </a:p>
        </p:txBody>
      </p:sp>
      <p:pic>
        <p:nvPicPr>
          <p:cNvPr id="3075" name="Picture 3" descr="C:\Users\kovanda\Desktop\Bratislava grafy\Grocery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751523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ovanda\Desktop\Bratislava grafy\grocery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17" y="708660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kovanda\Desktop\Bratislava grafy\grocery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90" y="920115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kovanda\Desktop\Bratislava grafy\grocery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920115"/>
            <a:ext cx="9810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kovanda\Desktop\Bratislava grafy\grocery 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08" y="1009650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62941" y="2240279"/>
            <a:ext cx="137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příchodu do obchodu vás zdraví automat (software rozpoznal Vaši tvář), už ví, kdo jste, jaké máte preference, na jaké slevy můžete slyšet atp.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26531" y="2472688"/>
            <a:ext cx="1481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Regály jsou monitorovány roboty a automaticky doplňovány.  Po dobu nakupování vás doprovází robotizovaný nákupní košík.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89194" y="2120264"/>
            <a:ext cx="1817370" cy="314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Uskladnění zboží je plně automatizováno, automat zpracovává příjem i výdej zboží a zajišťuje jeho dodání </a:t>
            </a:r>
            <a:r>
              <a:rPr lang="cs-CZ" dirty="0" err="1" smtClean="0"/>
              <a:t>dronem</a:t>
            </a:r>
            <a:r>
              <a:rPr lang="cs-CZ" dirty="0" smtClean="0"/>
              <a:t> nebo nákupním košíkem.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90473" y="2472688"/>
            <a:ext cx="1417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Nákup je zaplacen mobilním telefonem. Zákazníci mohou poskytnout okamžitou zpětnou vazbu.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601200" y="2240279"/>
            <a:ext cx="16802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Žádné fronty , ani nutnost byť se jen chvilku zastavit u pokladny. Platba i vyexpedování zboží jsou automatické. Domů vás z večerky doprovází košík plný zboží.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4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2868930" y="117782"/>
            <a:ext cx="9175485" cy="4131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Případová </a:t>
            </a:r>
            <a:r>
              <a:rPr lang="cs-CZ" dirty="0" smtClean="0"/>
              <a:t>studie: </a:t>
            </a:r>
            <a:r>
              <a:rPr lang="cs-CZ" dirty="0"/>
              <a:t>nakupování ve večerce v roce 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493202"/>
            <a:ext cx="10982093" cy="375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31620" y="1443304"/>
            <a:ext cx="433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- 65 </a:t>
            </a:r>
            <a:r>
              <a:rPr lang="en-US" sz="3600" dirty="0" smtClean="0"/>
              <a:t>% </a:t>
            </a:r>
            <a:r>
              <a:rPr lang="cs-CZ" sz="3600" dirty="0"/>
              <a:t>č</a:t>
            </a:r>
            <a:r>
              <a:rPr lang="cs-CZ" sz="3600" dirty="0" smtClean="0"/>
              <a:t>lověkohodin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75070" y="707479"/>
            <a:ext cx="5017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3x vyšší přínosy automatizace než její náklady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994986" y="5540869"/>
            <a:ext cx="3360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Zdroj: </a:t>
            </a:r>
            <a:r>
              <a:rPr lang="cs-CZ" sz="1200" dirty="0" err="1" smtClean="0">
                <a:solidFill>
                  <a:srgbClr val="000000"/>
                </a:solidFill>
              </a:rPr>
              <a:t>McKinsey</a:t>
            </a:r>
            <a:r>
              <a:rPr lang="cs-CZ" sz="1200" dirty="0" smtClean="0">
                <a:solidFill>
                  <a:srgbClr val="000000"/>
                </a:solidFill>
              </a:rPr>
              <a:t>, 2017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3920490" y="117782"/>
            <a:ext cx="8123925" cy="413160"/>
          </a:xfrm>
        </p:spPr>
        <p:txBody>
          <a:bodyPr>
            <a:noAutofit/>
          </a:bodyPr>
          <a:lstStyle/>
          <a:p>
            <a:r>
              <a:rPr lang="cs-CZ" dirty="0"/>
              <a:t>Případová </a:t>
            </a:r>
            <a:r>
              <a:rPr lang="cs-CZ" dirty="0" smtClean="0"/>
              <a:t>studie: </a:t>
            </a:r>
            <a:r>
              <a:rPr lang="cs-CZ" dirty="0"/>
              <a:t>nakupování ve večerce v roce 2025</a:t>
            </a:r>
          </a:p>
        </p:txBody>
      </p:sp>
      <p:pic>
        <p:nvPicPr>
          <p:cNvPr id="5122" name="Picture 2" descr="C:\Users\kovanda\Desktop\Bratislava grafy\grafg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10" y="657225"/>
            <a:ext cx="7056120" cy="55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95723" y="1571625"/>
            <a:ext cx="4019127" cy="4062730"/>
          </a:xfrm>
        </p:spPr>
        <p:txBody>
          <a:bodyPr>
            <a:noAutofit/>
          </a:bodyPr>
          <a:lstStyle/>
          <a:p>
            <a:r>
              <a:rPr lang="cs-CZ" sz="2400" dirty="0" smtClean="0"/>
              <a:t>Pouze méně než 5 </a:t>
            </a:r>
            <a:r>
              <a:rPr lang="en-US" sz="2400" dirty="0" smtClean="0"/>
              <a:t>%</a:t>
            </a:r>
            <a:r>
              <a:rPr lang="cs-CZ" sz="2400" dirty="0" smtClean="0"/>
              <a:t> povolání</a:t>
            </a:r>
            <a:r>
              <a:rPr lang="en-US" sz="2400" dirty="0" smtClean="0"/>
              <a:t> je </a:t>
            </a:r>
            <a:r>
              <a:rPr lang="en-US" sz="2400" dirty="0" err="1" smtClean="0"/>
              <a:t>pln</a:t>
            </a:r>
            <a:r>
              <a:rPr lang="cs-CZ" sz="2400" dirty="0" smtClean="0"/>
              <a:t>ě </a:t>
            </a:r>
            <a:r>
              <a:rPr lang="cs-CZ" sz="2400" dirty="0" err="1" smtClean="0"/>
              <a:t>automatizovatelných</a:t>
            </a:r>
            <a:endParaRPr lang="cs-CZ" sz="2400" dirty="0" smtClean="0"/>
          </a:p>
          <a:p>
            <a:r>
              <a:rPr lang="cs-CZ" sz="2400" dirty="0" smtClean="0"/>
              <a:t>Přibližně 60 </a:t>
            </a:r>
            <a:r>
              <a:rPr lang="en-US" sz="2400" dirty="0" smtClean="0"/>
              <a:t>%</a:t>
            </a:r>
            <a:r>
              <a:rPr lang="cs-CZ" sz="2400" dirty="0" smtClean="0"/>
              <a:t> povolání je alespoň ze 30 </a:t>
            </a:r>
            <a:r>
              <a:rPr lang="en-US" sz="2400" dirty="0" smtClean="0"/>
              <a:t>%</a:t>
            </a:r>
            <a:r>
              <a:rPr lang="cs-CZ" sz="2400" dirty="0" smtClean="0"/>
              <a:t> </a:t>
            </a:r>
            <a:r>
              <a:rPr lang="cs-CZ" sz="2400" dirty="0" err="1" smtClean="0"/>
              <a:t>automatizovatelných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97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400" i="1" dirty="0" smtClean="0"/>
              <a:t>3.</a:t>
            </a:r>
            <a:endParaRPr lang="cs-CZ" sz="3400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815424"/>
            <a:ext cx="1074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cs-CZ" sz="2400" dirty="0" smtClean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cs-CZ" sz="3600" dirty="0" smtClean="0">
                <a:solidFill>
                  <a:srgbClr val="000000"/>
                </a:solidFill>
              </a:rPr>
              <a:t>Jsou roboti hrozbou, nebo příležitostí?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RRUS motiv_powerpoint">
  <a:themeElements>
    <a:clrScheme name="CYRRUS 01">
      <a:dk1>
        <a:srgbClr val="DA5F21"/>
      </a:dk1>
      <a:lt1>
        <a:sysClr val="window" lastClr="FFFFFF"/>
      </a:lt1>
      <a:dk2>
        <a:srgbClr val="003B70"/>
      </a:dk2>
      <a:lt2>
        <a:srgbClr val="F2F2F2"/>
      </a:lt2>
      <a:accent1>
        <a:srgbClr val="FEA441"/>
      </a:accent1>
      <a:accent2>
        <a:srgbClr val="003B70"/>
      </a:accent2>
      <a:accent3>
        <a:srgbClr val="DA5F21"/>
      </a:accent3>
      <a:accent4>
        <a:srgbClr val="96B135"/>
      </a:accent4>
      <a:accent5>
        <a:srgbClr val="108DFF"/>
      </a:accent5>
      <a:accent6>
        <a:srgbClr val="797979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cyrrus_03.potx" id="{73A00508-5976-486E-A1DB-9EBCEF45D9AA}" vid="{E8312B6B-8E98-4065-AA03-0122D50C2AE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</TotalTime>
  <Words>729</Words>
  <Application>Microsoft Office PowerPoint</Application>
  <PresentationFormat>Širokoúhlá obrazovka</PresentationFormat>
  <Paragraphs>123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CYRRUS motiv_powerpoint</vt:lpstr>
      <vt:lpstr>  Roboti &amp; spol.:  Hrozba na druhou, nebo příležitost na druhou?</vt:lpstr>
      <vt:lpstr>1.</vt:lpstr>
      <vt:lpstr>Velký dosah a stále rychlejší šíření &gt; není úniku</vt:lpstr>
      <vt:lpstr>Věk akcelerace</vt:lpstr>
      <vt:lpstr>2.</vt:lpstr>
      <vt:lpstr>Prezentace aplikace PowerPoint</vt:lpstr>
      <vt:lpstr>Prezentace aplikace PowerPoint</vt:lpstr>
      <vt:lpstr>Prezentace aplikace PowerPoint</vt:lpstr>
      <vt:lpstr>3.</vt:lpstr>
      <vt:lpstr>Pokrok ekonomicky vyspělého světa zpomaluje…</vt:lpstr>
      <vt:lpstr>…ale iniciativa typu Průmysl 4.0 to nezachrání</vt:lpstr>
      <vt:lpstr>Země s nejvíce roboty mají nízkou nezaměstnanost</vt:lpstr>
      <vt:lpstr>Pesimistické scénáře se v minulosti nenaplnily</vt:lpstr>
      <vt:lpstr>3.</vt:lpstr>
      <vt:lpstr>ČR je vysoce ohrožená automatizací</vt:lpstr>
      <vt:lpstr>Co změnit, aby roboti byli příležitostí?</vt:lpstr>
      <vt:lpstr>Kdo má vyšší mzdu, robotovi snáze odolá</vt:lpstr>
      <vt:lpstr>Nejlepší mozky světa neomylně míří do USA</vt:lpstr>
      <vt:lpstr>4.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Neherová</dc:creator>
  <cp:lastModifiedBy>Jarušková Natalie</cp:lastModifiedBy>
  <cp:revision>237</cp:revision>
  <cp:lastPrinted>2017-02-15T09:52:08Z</cp:lastPrinted>
  <dcterms:created xsi:type="dcterms:W3CDTF">2015-03-16T13:58:32Z</dcterms:created>
  <dcterms:modified xsi:type="dcterms:W3CDTF">2017-08-29T06:29:36Z</dcterms:modified>
</cp:coreProperties>
</file>