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Raleway" panose="020B0604020202020204" charset="-18"/>
      <p:regular r:id="rId13"/>
      <p:bold r:id="rId14"/>
      <p:italic r:id="rId15"/>
      <p:boldItalic r:id="rId16"/>
    </p:embeddedFont>
    <p:embeddedFont>
      <p:font typeface="Ubuntu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Hájek" userId="229c9098d7a8ceca" providerId="LiveId" clId="{6325B1C3-673B-4EF1-ACC7-90463C479C8D}"/>
    <pc:docChg chg="custSel modSld">
      <pc:chgData name="David Hájek" userId="229c9098d7a8ceca" providerId="LiveId" clId="{6325B1C3-673B-4EF1-ACC7-90463C479C8D}" dt="2017-08-28T11:57:12.917" v="578" actId="255"/>
      <pc:docMkLst>
        <pc:docMk/>
      </pc:docMkLst>
      <pc:sldChg chg="modSp">
        <pc:chgData name="David Hájek" userId="229c9098d7a8ceca" providerId="LiveId" clId="{6325B1C3-673B-4EF1-ACC7-90463C479C8D}" dt="2017-08-28T11:49:03.870" v="104" actId="1076"/>
        <pc:sldMkLst>
          <pc:docMk/>
          <pc:sldMk cId="0" sldId="256"/>
        </pc:sldMkLst>
        <pc:spChg chg="mod">
          <ac:chgData name="David Hájek" userId="229c9098d7a8ceca" providerId="LiveId" clId="{6325B1C3-673B-4EF1-ACC7-90463C479C8D}" dt="2017-08-28T11:48:56.578" v="102" actId="1076"/>
          <ac:spMkLst>
            <pc:docMk/>
            <pc:sldMk cId="0" sldId="256"/>
            <ac:spMk id="75" creationId="{00000000-0000-0000-0000-000000000000}"/>
          </ac:spMkLst>
        </pc:spChg>
        <pc:spChg chg="mod">
          <ac:chgData name="David Hájek" userId="229c9098d7a8ceca" providerId="LiveId" clId="{6325B1C3-673B-4EF1-ACC7-90463C479C8D}" dt="2017-08-28T11:49:03.870" v="104" actId="1076"/>
          <ac:spMkLst>
            <pc:docMk/>
            <pc:sldMk cId="0" sldId="256"/>
            <ac:spMk id="76" creationId="{00000000-0000-0000-0000-000000000000}"/>
          </ac:spMkLst>
        </pc:spChg>
        <pc:spChg chg="mod">
          <ac:chgData name="David Hájek" userId="229c9098d7a8ceca" providerId="LiveId" clId="{6325B1C3-673B-4EF1-ACC7-90463C479C8D}" dt="2017-08-28T11:46:53.877" v="43" actId="1076"/>
          <ac:spMkLst>
            <pc:docMk/>
            <pc:sldMk cId="0" sldId="256"/>
            <ac:spMk id="78" creationId="{00000000-0000-0000-0000-000000000000}"/>
          </ac:spMkLst>
        </pc:spChg>
      </pc:sldChg>
      <pc:sldChg chg="modSp">
        <pc:chgData name="David Hájek" userId="229c9098d7a8ceca" providerId="LiveId" clId="{6325B1C3-673B-4EF1-ACC7-90463C479C8D}" dt="2017-08-28T11:49:43.446" v="166" actId="20577"/>
        <pc:sldMkLst>
          <pc:docMk/>
          <pc:sldMk cId="0" sldId="257"/>
        </pc:sldMkLst>
        <pc:spChg chg="mod">
          <ac:chgData name="David Hájek" userId="229c9098d7a8ceca" providerId="LiveId" clId="{6325B1C3-673B-4EF1-ACC7-90463C479C8D}" dt="2017-08-28T11:49:43.446" v="166" actId="20577"/>
          <ac:spMkLst>
            <pc:docMk/>
            <pc:sldMk cId="0" sldId="257"/>
            <ac:spMk id="84" creationId="{00000000-0000-0000-0000-000000000000}"/>
          </ac:spMkLst>
        </pc:spChg>
      </pc:sldChg>
      <pc:sldChg chg="modSp">
        <pc:chgData name="David Hájek" userId="229c9098d7a8ceca" providerId="LiveId" clId="{6325B1C3-673B-4EF1-ACC7-90463C479C8D}" dt="2017-08-28T11:51:14.063" v="229" actId="20577"/>
        <pc:sldMkLst>
          <pc:docMk/>
          <pc:sldMk cId="0" sldId="258"/>
        </pc:sldMkLst>
        <pc:spChg chg="mod">
          <ac:chgData name="David Hájek" userId="229c9098d7a8ceca" providerId="LiveId" clId="{6325B1C3-673B-4EF1-ACC7-90463C479C8D}" dt="2017-08-28T11:51:14.063" v="229" actId="20577"/>
          <ac:spMkLst>
            <pc:docMk/>
            <pc:sldMk cId="0" sldId="258"/>
            <ac:spMk id="90" creationId="{00000000-0000-0000-0000-000000000000}"/>
          </ac:spMkLst>
        </pc:spChg>
      </pc:sldChg>
      <pc:sldChg chg="modSp">
        <pc:chgData name="David Hájek" userId="229c9098d7a8ceca" providerId="LiveId" clId="{6325B1C3-673B-4EF1-ACC7-90463C479C8D}" dt="2017-08-28T11:51:25.581" v="231" actId="1076"/>
        <pc:sldMkLst>
          <pc:docMk/>
          <pc:sldMk cId="0" sldId="259"/>
        </pc:sldMkLst>
        <pc:spChg chg="mod">
          <ac:chgData name="David Hájek" userId="229c9098d7a8ceca" providerId="LiveId" clId="{6325B1C3-673B-4EF1-ACC7-90463C479C8D}" dt="2017-08-28T11:51:25.061" v="230" actId="1076"/>
          <ac:spMkLst>
            <pc:docMk/>
            <pc:sldMk cId="0" sldId="259"/>
            <ac:spMk id="96" creationId="{00000000-0000-0000-0000-000000000000}"/>
          </ac:spMkLst>
        </pc:spChg>
        <pc:picChg chg="mod">
          <ac:chgData name="David Hájek" userId="229c9098d7a8ceca" providerId="LiveId" clId="{6325B1C3-673B-4EF1-ACC7-90463C479C8D}" dt="2017-08-28T11:51:25.581" v="231" actId="1076"/>
          <ac:picMkLst>
            <pc:docMk/>
            <pc:sldMk cId="0" sldId="259"/>
            <ac:picMk id="95" creationId="{00000000-0000-0000-0000-000000000000}"/>
          </ac:picMkLst>
        </pc:picChg>
      </pc:sldChg>
      <pc:sldChg chg="modSp">
        <pc:chgData name="David Hájek" userId="229c9098d7a8ceca" providerId="LiveId" clId="{6325B1C3-673B-4EF1-ACC7-90463C479C8D}" dt="2017-08-28T11:51:37.955" v="233" actId="1076"/>
        <pc:sldMkLst>
          <pc:docMk/>
          <pc:sldMk cId="0" sldId="260"/>
        </pc:sldMkLst>
        <pc:spChg chg="mod">
          <ac:chgData name="David Hájek" userId="229c9098d7a8ceca" providerId="LiveId" clId="{6325B1C3-673B-4EF1-ACC7-90463C479C8D}" dt="2017-08-28T11:51:37.955" v="233" actId="1076"/>
          <ac:spMkLst>
            <pc:docMk/>
            <pc:sldMk cId="0" sldId="260"/>
            <ac:spMk id="104" creationId="{00000000-0000-0000-0000-000000000000}"/>
          </ac:spMkLst>
        </pc:spChg>
      </pc:sldChg>
      <pc:sldChg chg="modSp">
        <pc:chgData name="David Hájek" userId="229c9098d7a8ceca" providerId="LiveId" clId="{6325B1C3-673B-4EF1-ACC7-90463C479C8D}" dt="2017-08-28T11:52:12.988" v="234" actId="6549"/>
        <pc:sldMkLst>
          <pc:docMk/>
          <pc:sldMk cId="0" sldId="263"/>
        </pc:sldMkLst>
        <pc:spChg chg="mod">
          <ac:chgData name="David Hájek" userId="229c9098d7a8ceca" providerId="LiveId" clId="{6325B1C3-673B-4EF1-ACC7-90463C479C8D}" dt="2017-08-28T11:52:12.988" v="234" actId="6549"/>
          <ac:spMkLst>
            <pc:docMk/>
            <pc:sldMk cId="0" sldId="263"/>
            <ac:spMk id="137" creationId="{00000000-0000-0000-0000-000000000000}"/>
          </ac:spMkLst>
        </pc:spChg>
      </pc:sldChg>
      <pc:sldChg chg="modSp">
        <pc:chgData name="David Hájek" userId="229c9098d7a8ceca" providerId="LiveId" clId="{6325B1C3-673B-4EF1-ACC7-90463C479C8D}" dt="2017-08-28T11:54:24.142" v="412" actId="1076"/>
        <pc:sldMkLst>
          <pc:docMk/>
          <pc:sldMk cId="0" sldId="264"/>
        </pc:sldMkLst>
        <pc:spChg chg="mod">
          <ac:chgData name="David Hájek" userId="229c9098d7a8ceca" providerId="LiveId" clId="{6325B1C3-673B-4EF1-ACC7-90463C479C8D}" dt="2017-08-28T11:53:48.930" v="361" actId="20577"/>
          <ac:spMkLst>
            <pc:docMk/>
            <pc:sldMk cId="0" sldId="264"/>
            <ac:spMk id="147" creationId="{00000000-0000-0000-0000-000000000000}"/>
          </ac:spMkLst>
        </pc:spChg>
        <pc:spChg chg="mod">
          <ac:chgData name="David Hájek" userId="229c9098d7a8ceca" providerId="LiveId" clId="{6325B1C3-673B-4EF1-ACC7-90463C479C8D}" dt="2017-08-28T11:54:24.142" v="412" actId="1076"/>
          <ac:spMkLst>
            <pc:docMk/>
            <pc:sldMk cId="0" sldId="264"/>
            <ac:spMk id="148" creationId="{00000000-0000-0000-0000-000000000000}"/>
          </ac:spMkLst>
        </pc:spChg>
      </pc:sldChg>
      <pc:sldChg chg="modSp">
        <pc:chgData name="David Hájek" userId="229c9098d7a8ceca" providerId="LiveId" clId="{6325B1C3-673B-4EF1-ACC7-90463C479C8D}" dt="2017-08-28T11:57:12.917" v="578" actId="255"/>
        <pc:sldMkLst>
          <pc:docMk/>
          <pc:sldMk cId="0" sldId="265"/>
        </pc:sldMkLst>
        <pc:spChg chg="mod">
          <ac:chgData name="David Hájek" userId="229c9098d7a8ceca" providerId="LiveId" clId="{6325B1C3-673B-4EF1-ACC7-90463C479C8D}" dt="2017-08-28T11:57:12.917" v="578" actId="255"/>
          <ac:spMkLst>
            <pc:docMk/>
            <pc:sldMk cId="0" sldId="265"/>
            <ac:spMk id="15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09929" y="4925401"/>
            <a:ext cx="5679300" cy="402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67037" cy="4524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c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ahoj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67037" cy="452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c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c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29" name="Shape 129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67037" cy="4524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c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ahoj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67037" cy="452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c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c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43" name="Shape 143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_Simpl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5366510" cy="475175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8325" y="0"/>
                </a:moveTo>
                <a:lnTo>
                  <a:pt x="72607" y="3339"/>
                </a:lnTo>
                <a:cubicBezTo>
                  <a:pt x="104812" y="29907"/>
                  <a:pt x="123968" y="62189"/>
                  <a:pt x="119304" y="87216"/>
                </a:cubicBezTo>
                <a:cubicBezTo>
                  <a:pt x="112732" y="122268"/>
                  <a:pt x="61048" y="130361"/>
                  <a:pt x="2491" y="105911"/>
                </a:cubicBezTo>
                <a:lnTo>
                  <a:pt x="0" y="104830"/>
                </a:lnTo>
              </a:path>
            </a:pathLst>
          </a:custGeom>
          <a:noFill/>
          <a:ln w="127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13" b="0" i="0" u="none" strike="noStrike" cap="none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228725" y="1933192"/>
            <a:ext cx="3209925" cy="9233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3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228725" y="3644776"/>
            <a:ext cx="3209925" cy="3739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342900" marR="0" lvl="1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685800" marR="0" lvl="2" indent="0" algn="ctr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028700" marR="0" lvl="3" indent="0" algn="ctr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2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1371600" marR="0" lvl="4" indent="0" algn="ctr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200" b="0" i="1" u="none" strike="noStrike" cap="none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1225150" y="1567386"/>
            <a:ext cx="1357314" cy="13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Ubuntu"/>
              <a:buNone/>
              <a:defRPr sz="9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pic>
        <p:nvPicPr>
          <p:cNvPr id="14" name="Shape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03314" y="4277451"/>
            <a:ext cx="3140700" cy="78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+ Picture 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idx="2"/>
          </p:nvPr>
        </p:nvSpPr>
        <p:spPr>
          <a:xfrm>
            <a:off x="0" y="0"/>
            <a:ext cx="4435625" cy="48198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0" marR="0" lvl="1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0" marR="0" lvl="2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0" marR="0" lvl="3" indent="101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-"/>
              <a:defRPr sz="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0" marR="0" lvl="4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700" b="0" i="1" u="none" strike="noStrike" cap="none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758530" y="535781"/>
            <a:ext cx="2620167" cy="6647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759325" y="1875175"/>
            <a:ext cx="3762373" cy="26320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0" marR="0" lvl="1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0" marR="0" lvl="2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0" marR="0" lvl="3" indent="101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-"/>
              <a:defRPr sz="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0" marR="0" lvl="4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700" b="0" i="1" u="none" strike="noStrike" cap="none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4759325" y="1368000"/>
            <a:ext cx="2619375" cy="33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0" marR="0" lvl="1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0" marR="0" lvl="2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0" marR="0" lvl="3" indent="101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-"/>
              <a:defRPr sz="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0" marR="0" lvl="4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700" b="0" i="1" u="none" strike="noStrike" cap="none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5464969" y="4698012"/>
            <a:ext cx="3086098" cy="1211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788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616553" y="4698012"/>
            <a:ext cx="239316" cy="1211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Ubuntu"/>
              <a:buNone/>
            </a:pPr>
            <a:fld id="{00000000-1234-1234-1234-123412341234}" type="slidenum">
              <a:rPr lang="cs" sz="788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‹#›</a:t>
            </a:fld>
            <a:endParaRPr lang="cs" sz="788" b="0" i="0" u="none" strike="noStrike" cap="none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92931" y="535781"/>
            <a:ext cx="2620167" cy="6647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593725" y="1875175"/>
            <a:ext cx="2619375" cy="26320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0" marR="0" lvl="1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0" marR="0" lvl="2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0" marR="0" lvl="3" indent="101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-"/>
              <a:defRPr sz="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0" marR="0" lvl="4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700" b="0" i="1" u="none" strike="noStrike" cap="none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2"/>
          </p:nvPr>
        </p:nvSpPr>
        <p:spPr>
          <a:xfrm>
            <a:off x="3514725" y="1875175"/>
            <a:ext cx="2619375" cy="26320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0" marR="0" lvl="1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0" marR="0" lvl="2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0" marR="0" lvl="3" indent="101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-"/>
              <a:defRPr sz="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0" marR="0" lvl="4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700" b="0" i="1" u="none" strike="noStrike" cap="none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3"/>
          </p:nvPr>
        </p:nvSpPr>
        <p:spPr>
          <a:xfrm>
            <a:off x="593725" y="1367999"/>
            <a:ext cx="2619375" cy="3361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0" marR="0" lvl="1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0" marR="0" lvl="2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0" marR="0" lvl="3" indent="101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-"/>
              <a:defRPr sz="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0" marR="0" lvl="4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700" b="0" i="1" u="none" strike="noStrike" cap="none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20" name="Shape 20"/>
          <p:cNvSpPr/>
          <p:nvPr/>
        </p:nvSpPr>
        <p:spPr>
          <a:xfrm>
            <a:off x="6704917" y="137825"/>
            <a:ext cx="2439000" cy="4050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96999"/>
                </a:moveTo>
                <a:lnTo>
                  <a:pt x="110526" y="101279"/>
                </a:lnTo>
                <a:cubicBezTo>
                  <a:pt x="68579" y="119285"/>
                  <a:pt x="28056" y="125444"/>
                  <a:pt x="9657" y="114709"/>
                </a:cubicBezTo>
                <a:cubicBezTo>
                  <a:pt x="-14875" y="100395"/>
                  <a:pt x="8878" y="61443"/>
                  <a:pt x="63395" y="27653"/>
                </a:cubicBezTo>
                <a:cubicBezTo>
                  <a:pt x="80310" y="17093"/>
                  <a:pt x="98176" y="8299"/>
                  <a:pt x="115495" y="1633"/>
                </a:cubicBez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6572749" y="1523070"/>
            <a:ext cx="2571300" cy="27602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20000"/>
                </a:moveTo>
                <a:lnTo>
                  <a:pt x="119363" y="119823"/>
                </a:lnTo>
                <a:cubicBezTo>
                  <a:pt x="101553" y="114254"/>
                  <a:pt x="78451" y="101526"/>
                  <a:pt x="55583" y="83664"/>
                </a:cubicBezTo>
                <a:cubicBezTo>
                  <a:pt x="15298" y="52256"/>
                  <a:pt x="-8354" y="16360"/>
                  <a:pt x="2732" y="4280"/>
                </a:cubicBezTo>
                <a:cubicBezTo>
                  <a:pt x="5412" y="1174"/>
                  <a:pt x="10031" y="-184"/>
                  <a:pt x="16089" y="20"/>
                </a:cubicBezTo>
                <a:cubicBezTo>
                  <a:pt x="34262" y="634"/>
                  <a:pt x="65377" y="15325"/>
                  <a:pt x="95867" y="39140"/>
                </a:cubicBezTo>
                <a:cubicBezTo>
                  <a:pt x="103421" y="45094"/>
                  <a:pt x="110389" y="51181"/>
                  <a:pt x="116654" y="57224"/>
                </a:cubicBezTo>
                <a:lnTo>
                  <a:pt x="120000" y="60568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6553" y="4698012"/>
            <a:ext cx="239316" cy="1211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Ubuntu"/>
              <a:buNone/>
            </a:pPr>
            <a:fld id="{00000000-1234-1234-1234-123412341234}" type="slidenum">
              <a:rPr lang="cs" sz="788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‹#›</a:t>
            </a:fld>
            <a:endParaRPr lang="cs" sz="788" b="0" i="0" u="none" strike="noStrike" cap="none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r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592931" y="535781"/>
            <a:ext cx="2620167" cy="6647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593725" y="1875175"/>
            <a:ext cx="2619375" cy="26320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0" marR="0" lvl="1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0" marR="0" lvl="2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0" marR="0" lvl="3" indent="101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-"/>
              <a:defRPr sz="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0" marR="0" lvl="4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700" b="0" i="1" u="none" strike="noStrike" cap="none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593725" y="1368000"/>
            <a:ext cx="2619375" cy="33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0" marR="0" lvl="1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0" marR="0" lvl="2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0" marR="0" lvl="3" indent="101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-"/>
              <a:defRPr sz="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0" marR="0" lvl="4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700" b="0" i="1" u="none" strike="noStrike" cap="none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chart" idx="3"/>
          </p:nvPr>
        </p:nvSpPr>
        <p:spPr>
          <a:xfrm>
            <a:off x="3514725" y="585787"/>
            <a:ext cx="5037138" cy="39211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0" marR="0" lvl="1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0" marR="0" lvl="2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0" marR="0" lvl="3" indent="101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-"/>
              <a:defRPr sz="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0" marR="0" lvl="4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700" b="0" i="1" u="none" strike="noStrike" cap="none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5464969" y="4698012"/>
            <a:ext cx="3086098" cy="1211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788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616553" y="4698012"/>
            <a:ext cx="239316" cy="1211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Ubuntu"/>
              <a:buNone/>
            </a:pPr>
            <a:fld id="{00000000-1234-1234-1234-123412341234}" type="slidenum">
              <a:rPr lang="cs" sz="788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‹#›</a:t>
            </a:fld>
            <a:endParaRPr lang="cs" sz="788" b="0" i="0" u="none" strike="noStrike" cap="none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_Color background">
    <p:bg>
      <p:bgPr>
        <a:solidFill>
          <a:schemeClr val="accent6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0" y="0"/>
            <a:ext cx="5366510" cy="475175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68325" y="0"/>
                </a:lnTo>
                <a:lnTo>
                  <a:pt x="72607" y="3339"/>
                </a:lnTo>
                <a:cubicBezTo>
                  <a:pt x="104812" y="29907"/>
                  <a:pt x="123968" y="62189"/>
                  <a:pt x="119304" y="87216"/>
                </a:cubicBezTo>
                <a:cubicBezTo>
                  <a:pt x="112732" y="122268"/>
                  <a:pt x="61048" y="130361"/>
                  <a:pt x="2491" y="105911"/>
                </a:cubicBezTo>
                <a:lnTo>
                  <a:pt x="0" y="104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13" b="0" i="0" u="none" strike="noStrike" cap="none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2" name="Shape 32"/>
          <p:cNvSpPr txBox="1">
            <a:spLocks noGrp="1"/>
          </p:cNvSpPr>
          <p:nvPr>
            <p:ph type="ctrTitle"/>
          </p:nvPr>
        </p:nvSpPr>
        <p:spPr>
          <a:xfrm>
            <a:off x="1228725" y="1933192"/>
            <a:ext cx="3209925" cy="9233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3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ubTitle" idx="1"/>
          </p:nvPr>
        </p:nvSpPr>
        <p:spPr>
          <a:xfrm>
            <a:off x="1228725" y="3644776"/>
            <a:ext cx="3209925" cy="3739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342900" marR="0" lvl="1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685800" marR="0" lvl="2" indent="0" algn="ctr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028700" marR="0" lvl="3" indent="0" algn="ctr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2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1371600" marR="0" lvl="4" indent="0" algn="ctr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200" b="0" i="1" u="none" strike="noStrike" cap="none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1225150" y="1567386"/>
            <a:ext cx="1357314" cy="13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Ubuntu"/>
              <a:buNone/>
              <a:defRPr sz="9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pic>
        <p:nvPicPr>
          <p:cNvPr id="35" name="Shape 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9314" y="228752"/>
            <a:ext cx="3140700" cy="78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de titr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0" marR="0" lvl="1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0" marR="0" lvl="2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0" marR="0" lvl="3" indent="101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-"/>
              <a:defRPr sz="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0" marR="0" lvl="4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700" b="0" i="1" u="none" strike="noStrike" cap="none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1228725" y="1933192"/>
            <a:ext cx="3209925" cy="9233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3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1228725" y="3644776"/>
            <a:ext cx="3209925" cy="3739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342900" marR="0" lvl="1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685800" marR="0" lvl="2" indent="0" algn="ctr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028700" marR="0" lvl="3" indent="0" algn="ctr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2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1371600" marR="0" lvl="4" indent="0" algn="ctr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200" b="0" i="1" u="none" strike="noStrike" cap="none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1225150" y="1567386"/>
            <a:ext cx="1357314" cy="13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Ubuntu"/>
              <a:buNone/>
              <a:defRPr sz="9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pic>
        <p:nvPicPr>
          <p:cNvPr id="41" name="Shape 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03314" y="4277451"/>
            <a:ext cx="3140700" cy="78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ro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592931" y="535781"/>
            <a:ext cx="7958137" cy="1731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Ubuntu"/>
              <a:buNone/>
              <a:defRPr sz="1250" b="0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593725" y="1047750"/>
            <a:ext cx="7957343" cy="26320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0" marR="0" lvl="1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0" marR="0" lvl="2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0" marR="0" lvl="3" indent="101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-"/>
              <a:defRPr sz="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0" marR="0" lvl="4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700" b="0" i="1" u="none" strike="noStrike" cap="none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ighlight 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0" marR="0" lvl="1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0" marR="0" lvl="2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0" marR="0" lvl="3" indent="101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-"/>
              <a:defRPr sz="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0" marR="0" lvl="4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700" b="0" i="1" u="none" strike="noStrike" cap="none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ctrTitle"/>
          </p:nvPr>
        </p:nvSpPr>
        <p:spPr>
          <a:xfrm>
            <a:off x="1228724" y="1706400"/>
            <a:ext cx="3430798" cy="9233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30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pter Title">
    <p:bg>
      <p:bgPr>
        <a:solidFill>
          <a:schemeClr val="accen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384726"/>
            <a:ext cx="6196409" cy="47587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0629" y="0"/>
                </a:moveTo>
                <a:cubicBezTo>
                  <a:pt x="92385" y="-33"/>
                  <a:pt x="109624" y="9232"/>
                  <a:pt x="116649" y="27440"/>
                </a:cubicBezTo>
                <a:cubicBezTo>
                  <a:pt x="126689" y="53308"/>
                  <a:pt x="113488" y="89726"/>
                  <a:pt x="86108" y="119504"/>
                </a:cubicBezTo>
                <a:lnTo>
                  <a:pt x="85639" y="120000"/>
                </a:lnTo>
                <a:lnTo>
                  <a:pt x="0" y="120000"/>
                </a:lnTo>
                <a:lnTo>
                  <a:pt x="0" y="26541"/>
                </a:lnTo>
                <a:lnTo>
                  <a:pt x="6408" y="22051"/>
                </a:lnTo>
                <a:cubicBezTo>
                  <a:pt x="28721" y="7298"/>
                  <a:pt x="51433" y="29"/>
                  <a:pt x="7062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592931" y="2581275"/>
            <a:ext cx="4198143" cy="7036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592931" y="3454400"/>
            <a:ext cx="4197725" cy="5238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0" marR="0" lvl="1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0" marR="0" lvl="2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0" marR="0" lvl="3" indent="101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-"/>
              <a:defRPr sz="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0" marR="0" lvl="4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700" b="0" i="1" u="none" strike="noStrike" cap="none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592931" y="1019215"/>
            <a:ext cx="1883568" cy="16158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2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0" marR="0" lvl="1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0" marR="0" lvl="2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0" marR="0" lvl="3" indent="101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-"/>
              <a:defRPr sz="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0" marR="0" lvl="4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700" b="0" i="1" u="none" strike="noStrike" cap="none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 Grey char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592931" y="535781"/>
            <a:ext cx="2620167" cy="6647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93725" y="1875175"/>
            <a:ext cx="2619375" cy="26320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0" marR="0" lvl="1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0" marR="0" lvl="2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0" marR="0" lvl="3" indent="101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-"/>
              <a:defRPr sz="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0" marR="0" lvl="4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700" b="0" i="1" u="none" strike="noStrike" cap="none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3805805" y="927525"/>
            <a:ext cx="2619375" cy="13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6"/>
              </a:buClr>
              <a:buFont typeface="Arial"/>
              <a:buNone/>
              <a:defRPr sz="1000" b="1" i="0" u="none" strike="noStrike" cap="none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0" marR="0" lvl="1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0" marR="0" lvl="2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0" marR="0" lvl="3" indent="101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-"/>
              <a:defRPr sz="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0" marR="0" lvl="4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700" b="0" i="1" u="none" strike="noStrike" cap="none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3"/>
          </p:nvPr>
        </p:nvSpPr>
        <p:spPr>
          <a:xfrm>
            <a:off x="593725" y="1367999"/>
            <a:ext cx="2619375" cy="3361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0" marR="0" lvl="1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0" marR="0" lvl="2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0" marR="0" lvl="3" indent="101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-"/>
              <a:defRPr sz="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0" marR="0" lvl="4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700" b="0" i="1" u="none" strike="noStrike" cap="none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4"/>
          </p:nvPr>
        </p:nvSpPr>
        <p:spPr>
          <a:xfrm>
            <a:off x="3810192" y="1249224"/>
            <a:ext cx="2291125" cy="1435787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000" b="1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0" marR="0" lvl="1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0" marR="0" lvl="2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0" marR="0" lvl="3" indent="101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-"/>
              <a:defRPr sz="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0" marR="0" lvl="4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700" b="0" i="1" u="none" strike="noStrike" cap="none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5"/>
          </p:nvPr>
        </p:nvSpPr>
        <p:spPr>
          <a:xfrm>
            <a:off x="6260737" y="1249224"/>
            <a:ext cx="2291125" cy="1435787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000" b="1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0" marR="0" lvl="1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0" marR="0" lvl="2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0" marR="0" lvl="3" indent="101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-"/>
              <a:defRPr sz="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0" marR="0" lvl="4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700" b="0" i="1" u="none" strike="noStrike" cap="none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6"/>
          </p:nvPr>
        </p:nvSpPr>
        <p:spPr>
          <a:xfrm>
            <a:off x="3810192" y="2868209"/>
            <a:ext cx="2291125" cy="1435787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000" b="1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0" marR="0" lvl="1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0" marR="0" lvl="2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0" marR="0" lvl="3" indent="101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-"/>
              <a:defRPr sz="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0" marR="0" lvl="4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700" b="0" i="1" u="none" strike="noStrike" cap="none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7"/>
          </p:nvPr>
        </p:nvSpPr>
        <p:spPr>
          <a:xfrm>
            <a:off x="6260737" y="2868209"/>
            <a:ext cx="2291125" cy="1435787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000" b="1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0" marR="0" lvl="1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0" marR="0" lvl="2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0" marR="0" lvl="3" indent="101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-"/>
              <a:defRPr sz="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0" marR="0" lvl="4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700" b="0" i="1" u="none" strike="noStrike" cap="none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5464969" y="4698012"/>
            <a:ext cx="3086098" cy="1211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788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616553" y="4698012"/>
            <a:ext cx="239316" cy="1211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Ubuntu"/>
              <a:buNone/>
            </a:pPr>
            <a:fld id="{00000000-1234-1234-1234-123412341234}" type="slidenum">
              <a:rPr lang="cs" sz="788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‹#›</a:t>
            </a:fld>
            <a:endParaRPr lang="cs" sz="788" b="0" i="0" u="none" strike="noStrike" cap="none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592931" y="535781"/>
            <a:ext cx="7958137" cy="7036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  <a:defRPr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592931" y="1342469"/>
            <a:ext cx="7958137" cy="26323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12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0" marR="0" lvl="1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○"/>
              <a:defRPr sz="10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0" marR="0" lvl="2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sz="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0" marR="0" lvl="3" indent="101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-"/>
              <a:defRPr sz="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0" marR="0" lvl="4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○"/>
              <a:defRPr sz="700" b="0" i="1" u="none" strike="noStrike" cap="none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pic>
        <p:nvPicPr>
          <p:cNvPr id="8" name="Shape 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903314" y="4277451"/>
            <a:ext cx="3140700" cy="7892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ctrTitle"/>
          </p:nvPr>
        </p:nvSpPr>
        <p:spPr>
          <a:xfrm>
            <a:off x="596312" y="878072"/>
            <a:ext cx="3220039" cy="9673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Ubuntu"/>
              <a:buNone/>
            </a:pPr>
            <a:r>
              <a:rPr lang="cs-CZ" sz="30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Internet věcí (</a:t>
            </a:r>
            <a:r>
              <a:rPr lang="cs-CZ" sz="3000" b="0" i="0" u="none" strike="noStrike" cap="none" dirty="0" err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IoT</a:t>
            </a:r>
            <a:r>
              <a:rPr lang="cs-CZ" sz="30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) v síti SIGFOX</a:t>
            </a:r>
            <a:br>
              <a:rPr lang="cs-CZ" sz="30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endParaRPr lang="cs" sz="3000" b="0" i="0" u="none" strike="noStrike" cap="none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subTitle" idx="1"/>
          </p:nvPr>
        </p:nvSpPr>
        <p:spPr>
          <a:xfrm>
            <a:off x="596312" y="1968784"/>
            <a:ext cx="4150897" cy="415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" sz="15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Výhody a využití specializované sítě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" sz="15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pro Internet věcí</a:t>
            </a:r>
          </a:p>
        </p:txBody>
      </p:sp>
      <p:sp>
        <p:nvSpPr>
          <p:cNvPr id="77" name="Shape 77"/>
          <p:cNvSpPr/>
          <p:nvPr/>
        </p:nvSpPr>
        <p:spPr>
          <a:xfrm>
            <a:off x="3816351" y="1004887"/>
            <a:ext cx="3890961" cy="260984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681" y="96800"/>
                </a:moveTo>
                <a:cubicBezTo>
                  <a:pt x="0" y="74800"/>
                  <a:pt x="18440" y="40800"/>
                  <a:pt x="47839" y="20400"/>
                </a:cubicBezTo>
                <a:cubicBezTo>
                  <a:pt x="77238" y="0"/>
                  <a:pt x="106369" y="1200"/>
                  <a:pt x="113318" y="23200"/>
                </a:cubicBezTo>
                <a:cubicBezTo>
                  <a:pt x="120000" y="45200"/>
                  <a:pt x="101559" y="79200"/>
                  <a:pt x="72160" y="99600"/>
                </a:cubicBezTo>
                <a:cubicBezTo>
                  <a:pt x="42761" y="120000"/>
                  <a:pt x="13630" y="118400"/>
                  <a:pt x="6681" y="96800"/>
                </a:cubicBezTo>
                <a:close/>
              </a:path>
            </a:pathLst>
          </a:custGeom>
          <a:noFill/>
          <a:ln w="12700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8" name="Shape 78"/>
          <p:cNvSpPr txBox="1"/>
          <p:nvPr/>
        </p:nvSpPr>
        <p:spPr>
          <a:xfrm>
            <a:off x="6268367" y="3614735"/>
            <a:ext cx="2744399" cy="676500"/>
          </a:xfrm>
          <a:prstGeom prst="rect">
            <a:avLst/>
          </a:prstGeom>
          <a:noFill/>
          <a:ln>
            <a:noFill/>
          </a:ln>
        </p:spPr>
        <p:txBody>
          <a:bodyPr lIns="92300" tIns="92300" rIns="92300" bIns="923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cs-CZ" sz="1500" b="1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Mgr. Martin </a:t>
            </a:r>
            <a:r>
              <a:rPr lang="cs-CZ" sz="1500" b="1" dirty="0" err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Levanti</a:t>
            </a:r>
            <a:endParaRPr lang="cs" sz="1500" b="1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cs-CZ" sz="1500" dirty="0" err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Channel</a:t>
            </a:r>
            <a:r>
              <a:rPr lang="cs-CZ" sz="1500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Sales Manager</a:t>
            </a:r>
            <a:endParaRPr lang="cs" sz="1500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ctrTitle"/>
          </p:nvPr>
        </p:nvSpPr>
        <p:spPr>
          <a:xfrm>
            <a:off x="483785" y="1646198"/>
            <a:ext cx="4368299" cy="1529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Ubuntu"/>
              <a:buNone/>
            </a:pPr>
            <a:r>
              <a:rPr lang="cs" sz="30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Co připojíte vy?</a:t>
            </a:r>
            <a:br>
              <a:rPr lang="cs" sz="30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cs" sz="30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/>
            </a:r>
            <a:br>
              <a:rPr lang="cs" sz="30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cs" sz="30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     </a:t>
            </a:r>
            <a:r>
              <a:rPr lang="cs" sz="20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Děkuji za pozornost...</a:t>
            </a:r>
            <a:br>
              <a:rPr lang="cs" sz="20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cs" sz="2000" dirty="0"/>
              <a:t/>
            </a:r>
            <a:br>
              <a:rPr lang="cs" sz="2000" dirty="0"/>
            </a:br>
            <a:r>
              <a:rPr lang="cs" sz="2000" dirty="0"/>
              <a:t>	</a:t>
            </a:r>
            <a:r>
              <a:rPr lang="cs-CZ" sz="2000" dirty="0"/>
              <a:t>Martin </a:t>
            </a:r>
            <a:r>
              <a:rPr lang="cs-CZ" sz="2000" dirty="0" err="1"/>
              <a:t>Levanti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	</a:t>
            </a:r>
            <a:r>
              <a:rPr lang="cs-CZ" sz="1400" dirty="0" err="1"/>
              <a:t>Channel</a:t>
            </a:r>
            <a:r>
              <a:rPr lang="cs-CZ" sz="1400" dirty="0"/>
              <a:t> Sales Manager</a:t>
            </a:r>
            <a:br>
              <a:rPr lang="cs-CZ" sz="1400" dirty="0"/>
            </a:br>
            <a:r>
              <a:rPr lang="cs-CZ" sz="1400" dirty="0"/>
              <a:t>	levanti@simplecell.eu</a:t>
            </a:r>
            <a:endParaRPr lang="cs" sz="1400" b="0" i="0" u="none" strike="noStrike" cap="none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592920" y="535775"/>
            <a:ext cx="4168200" cy="664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Ubuntu"/>
              <a:buNone/>
            </a:pPr>
            <a:r>
              <a:rPr lang="cs"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Zjednodušená definice IoT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592925" y="1075475"/>
            <a:ext cx="6020100" cy="423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Ubuntu"/>
              <a:buNone/>
            </a:pPr>
            <a:r>
              <a:rPr lang="cs" sz="1500" b="1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Smysly Internetu (zrak, sluch, hmat, čich) umožňující velkému Internetu lépe pracovat s fyzickým světem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Ubuntu"/>
              <a:buNone/>
            </a:pPr>
            <a:r>
              <a:rPr lang="cs" sz="15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Big Data i AI potřebují ke svému fungování </a:t>
            </a:r>
            <a:r>
              <a:rPr lang="cs-CZ" sz="15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velké množství vstupů</a:t>
            </a:r>
            <a:r>
              <a:rPr lang="cs" sz="15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, které jim </a:t>
            </a:r>
            <a:r>
              <a:rPr lang="cs-CZ" sz="15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může poskytnout právě Internet věcí</a:t>
            </a:r>
            <a:endParaRPr lang="cs" sz="1500" b="0" i="0" u="none" strike="noStrike" cap="none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Ubuntu"/>
              <a:buNone/>
            </a:pPr>
            <a:r>
              <a:rPr lang="cs" sz="15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Většinou se jedná o objekty: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Ubuntu"/>
              <a:buNone/>
            </a:pPr>
            <a:r>
              <a:rPr lang="cs" sz="15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malé</a:t>
            </a:r>
            <a:br>
              <a:rPr lang="cs" sz="15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cs" sz="15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chytré</a:t>
            </a:r>
            <a:br>
              <a:rPr lang="cs" sz="15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cs" sz="15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levné</a:t>
            </a:r>
            <a:br>
              <a:rPr lang="cs" sz="15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cs" sz="15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autonomní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592924" y="535775"/>
            <a:ext cx="6734699" cy="664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Ubuntu"/>
              <a:buNone/>
            </a:pPr>
            <a:r>
              <a:rPr lang="cs"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Rozdělení IoT podle způsobu komunikace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592925" y="1075475"/>
            <a:ext cx="6020100" cy="376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AutoNum type="arabicPeriod"/>
            </a:pPr>
            <a:r>
              <a:rPr lang="cs" sz="1500" b="1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Personal wear</a:t>
            </a:r>
            <a:r>
              <a:rPr lang="cs" sz="15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- Bluetooth LE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AutoNum type="arabicPeriod"/>
            </a:pPr>
            <a:r>
              <a:rPr lang="cs" sz="1500" b="1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Home automation </a:t>
            </a:r>
            <a:r>
              <a:rPr lang="cs" sz="15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- WiFi, ZigBee, Z Wave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AutoNum type="arabicPeriod"/>
            </a:pPr>
            <a:r>
              <a:rPr lang="cs" sz="1500" b="1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Out in the wild </a:t>
            </a:r>
            <a:r>
              <a:rPr lang="cs" sz="15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- GSM plus LPWA</a:t>
            </a:r>
            <a:r>
              <a:rPr lang="cs-CZ" sz="15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N</a:t>
            </a:r>
            <a:r>
              <a:rPr lang="cs" sz="15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(Low Power Wide Area Network), SIGFOX, </a:t>
            </a:r>
            <a:r>
              <a:rPr lang="cs-CZ" sz="1500" b="0" i="0" u="none" strike="noStrike" cap="none" dirty="0" err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Ingenu</a:t>
            </a:r>
            <a:r>
              <a:rPr lang="cs-CZ" sz="15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cs-CZ" sz="1500" b="0" i="0" u="none" strike="noStrike" cap="none" dirty="0" err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LoRa</a:t>
            </a:r>
            <a:r>
              <a:rPr lang="cs" sz="15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/LoRa</a:t>
            </a:r>
            <a:r>
              <a:rPr lang="cs-CZ" sz="15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WAN</a:t>
            </a:r>
            <a:r>
              <a:rPr lang="cs" sz="15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, NB-IoT</a:t>
            </a:r>
          </a:p>
          <a:p>
            <a:pPr lvl="0">
              <a:lnSpc>
                <a:spcPct val="115000"/>
              </a:lnSpc>
              <a:spcBef>
                <a:spcPts val="1600"/>
              </a:spcBef>
              <a:buClr>
                <a:srgbClr val="000000"/>
              </a:buClr>
              <a:buSzPct val="25000"/>
            </a:pPr>
            <a:r>
              <a:rPr lang="cs" sz="15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Proč nestačí GSM:</a:t>
            </a:r>
            <a:br>
              <a:rPr lang="cs" sz="15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cs" sz="15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- bezpečnost, spolehlivost a odolnost vůči rušení</a:t>
            </a:r>
            <a:br>
              <a:rPr lang="cs" sz="15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cs" sz="15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- pokrytí</a:t>
            </a:r>
            <a:br>
              <a:rPr lang="cs" sz="15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cs" sz="15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- spotřeba elektřiny</a:t>
            </a:r>
            <a:br>
              <a:rPr lang="cs" sz="15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cs" sz="15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- cena HW, cena implementace a </a:t>
            </a:r>
            <a:r>
              <a:rPr lang="cs" sz="1500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údržby</a:t>
            </a:r>
            <a:br>
              <a:rPr lang="cs" sz="1500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cs" sz="1500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- </a:t>
            </a:r>
            <a:r>
              <a:rPr lang="cs-CZ" sz="1500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neochota uživatelů sdílet data</a:t>
            </a:r>
            <a:endParaRPr lang="cs" sz="1500" b="0" i="0" u="none" strike="noStrike" cap="none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Ubuntu"/>
              <a:buNone/>
            </a:pPr>
            <a:endParaRPr lang="cs" sz="1500" b="0" i="0" u="none" strike="noStrike" cap="none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29206"/>
            <a:ext cx="5161712" cy="441429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86015" y="546441"/>
            <a:ext cx="5595900" cy="139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Ubuntu"/>
              <a:buNone/>
            </a:pPr>
            <a:r>
              <a:rPr lang="cs" dirty="0"/>
              <a:t>Nevýhody stávajících IoT technologií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616553" y="4698012"/>
            <a:ext cx="239316" cy="1212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c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cs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5447944" y="2023758"/>
            <a:ext cx="3572471" cy="11695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" sz="1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Vysoká spotřeba elektřiny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" sz="1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Náročnost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" sz="1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Vysoké náklady (cena HW, implementace a údržby)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" sz="1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Pouze lokální dosah, roamingové poplatky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5447952" y="1715975"/>
            <a:ext cx="25941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276664" y="481746"/>
            <a:ext cx="4531737" cy="139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Ubuntu"/>
              <a:buNone/>
            </a:pPr>
            <a:r>
              <a:rPr lang="cs" sz="24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Výhody </a:t>
            </a:r>
            <a:r>
              <a:rPr lang="cs" dirty="0"/>
              <a:t>IoT technologie Sigfox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8616553" y="4698012"/>
            <a:ext cx="239316" cy="1212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c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cs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43931" y="920925"/>
            <a:ext cx="4915930" cy="441429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>
            <a:off x="5124660" y="1871946"/>
            <a:ext cx="3895755" cy="1384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" sz="1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Nízká spotřeba energie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" sz="1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Jednoduch</a:t>
            </a:r>
            <a:r>
              <a:rPr lang="cs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ost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" sz="1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Nízké náklady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" sz="1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Bezpečnost, spolehlivost a odolnost vůči rušení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" sz="1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Globální dosah, bezplatný roaming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5044803" y="1472975"/>
            <a:ext cx="26397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592933" y="535783"/>
            <a:ext cx="7647299" cy="7202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Ubuntu"/>
              <a:buNone/>
            </a:pPr>
            <a:r>
              <a:rPr lang="cs"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Sigfox umožňuje jednoduché připojení vašich zařízení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8616553" y="4698012"/>
            <a:ext cx="239316" cy="107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cs"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cs"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 txBox="1"/>
          <p:nvPr/>
        </p:nvSpPr>
        <p:spPr>
          <a:xfrm>
            <a:off x="9141375" y="4366726"/>
            <a:ext cx="184666" cy="3000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3546" y="1256044"/>
            <a:ext cx="5667829" cy="24383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/>
          <p:nvPr/>
        </p:nvSpPr>
        <p:spPr>
          <a:xfrm>
            <a:off x="688300" y="3745625"/>
            <a:ext cx="5283000" cy="835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Ubuntu"/>
              <a:buNone/>
            </a:pPr>
            <a:r>
              <a:rPr lang="cs" sz="1400" b="1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Specializovaná výborně škálovatelná celosvětová síť pro IoT s nejširší podporou modemů, HW výrobců a IoT platforem. 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592933" y="1256044"/>
            <a:ext cx="6530882" cy="6647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Ubuntu"/>
              <a:buNone/>
            </a:pPr>
            <a:endParaRPr sz="1400" b="0" i="0" u="none" strike="noStrike" cap="none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592931" y="535781"/>
            <a:ext cx="3607280" cy="6647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Ubuntu"/>
              <a:buNone/>
            </a:pPr>
            <a:r>
              <a:rPr lang="cs"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Implementace v praxi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592931" y="1200576"/>
            <a:ext cx="6350129" cy="32119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Ubuntu"/>
              <a:buNone/>
            </a:pPr>
            <a:r>
              <a:rPr lang="cs" sz="1500" b="1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Nyní 10 miliónů zařízení v síti celosvětově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Ubuntu"/>
              <a:buNone/>
            </a:pPr>
            <a:r>
              <a:rPr lang="cs"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SmartCity </a:t>
            </a:r>
            <a:br>
              <a:rPr lang="cs"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cs"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E-Health</a:t>
            </a:r>
            <a:br>
              <a:rPr lang="cs"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cs"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Industry 4.0, Logistika, Prediktivní maintenance</a:t>
            </a:r>
            <a:br>
              <a:rPr lang="cs"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cs"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Insurance, Security</a:t>
            </a:r>
            <a:br>
              <a:rPr lang="cs"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cs"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Sledování dětí, psů, koček, kol, aut...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Ubuntu"/>
              <a:buNone/>
            </a:pPr>
            <a:r>
              <a:rPr lang="cs" sz="1500" b="1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Přes 80 výrobců HW a integrátorů v ČR </a:t>
            </a:r>
            <a:br>
              <a:rPr lang="cs" sz="1500" b="1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cs" sz="1500" b="1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připravující komerční řešení na Sigfox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1212112" y="1105116"/>
            <a:ext cx="2180574" cy="394414"/>
          </a:xfrm>
          <a:prstGeom prst="rect">
            <a:avLst/>
          </a:prstGeom>
          <a:solidFill>
            <a:srgbClr val="5E0AFE"/>
          </a:solidFill>
          <a:ln>
            <a:noFill/>
          </a:ln>
        </p:spPr>
        <p:txBody>
          <a:bodyPr lIns="0" tIns="81000" rIns="0" bIns="81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5000"/>
              <a:buFont typeface="Raleway"/>
              <a:buNone/>
            </a:pPr>
            <a:r>
              <a:rPr lang="cs" sz="1500" b="1" i="0" u="none" strike="noStrike" cap="none">
                <a:solidFill>
                  <a:srgbClr val="F2F2F2"/>
                </a:solidFill>
                <a:latin typeface="Raleway"/>
                <a:ea typeface="Raleway"/>
                <a:cs typeface="Raleway"/>
                <a:sym typeface="Raleway"/>
              </a:rPr>
              <a:t>Akcelerometr</a:t>
            </a:r>
          </a:p>
        </p:txBody>
      </p:sp>
      <p:sp>
        <p:nvSpPr>
          <p:cNvPr id="133" name="Shape 133"/>
          <p:cNvSpPr/>
          <p:nvPr/>
        </p:nvSpPr>
        <p:spPr>
          <a:xfrm>
            <a:off x="3606585" y="1105116"/>
            <a:ext cx="2217552" cy="394414"/>
          </a:xfrm>
          <a:prstGeom prst="rect">
            <a:avLst/>
          </a:prstGeom>
          <a:solidFill>
            <a:srgbClr val="945BFF"/>
          </a:solidFill>
          <a:ln>
            <a:noFill/>
          </a:ln>
        </p:spPr>
        <p:txBody>
          <a:bodyPr lIns="0" tIns="81000" rIns="0" bIns="81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5000"/>
              <a:buFont typeface="Raleway"/>
              <a:buNone/>
            </a:pPr>
            <a:r>
              <a:rPr lang="cs" sz="1500" b="1" i="0" u="none" strike="noStrike" cap="none">
                <a:solidFill>
                  <a:srgbClr val="F2F2F2"/>
                </a:solidFill>
                <a:latin typeface="Raleway"/>
                <a:ea typeface="Raleway"/>
                <a:cs typeface="Raleway"/>
                <a:sym typeface="Raleway"/>
              </a:rPr>
              <a:t>GPS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6068694" y="1580754"/>
            <a:ext cx="2086481" cy="2625329"/>
          </a:xfrm>
          <a:prstGeom prst="rect">
            <a:avLst/>
          </a:prstGeom>
          <a:noFill/>
          <a:ln>
            <a:noFill/>
          </a:ln>
        </p:spPr>
        <p:txBody>
          <a:bodyPr lIns="0" tIns="35100" rIns="0" bIns="35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5BFF"/>
              </a:buClr>
              <a:buSzPct val="25000"/>
              <a:buFont typeface="Ubuntu"/>
              <a:buNone/>
            </a:pPr>
            <a:r>
              <a:rPr lang="cs" sz="1500" b="1" i="0" u="none" strike="noStrike" cap="none">
                <a:solidFill>
                  <a:srgbClr val="945BFF"/>
                </a:solidFill>
                <a:latin typeface="Ubuntu"/>
                <a:ea typeface="Ubuntu"/>
                <a:cs typeface="Ubuntu"/>
                <a:sym typeface="Ubuntu"/>
              </a:rPr>
              <a:t>Odečty hodnot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Ubuntu"/>
              <a:buNone/>
            </a:pPr>
            <a:r>
              <a:rPr lang="cs"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- vodoměry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Ubuntu"/>
              <a:buNone/>
            </a:pPr>
            <a:r>
              <a:rPr lang="cs"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- elektroměry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Ubuntu"/>
              <a:buNone/>
            </a:pPr>
            <a:r>
              <a:rPr lang="cs"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- plynoměry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Ubuntu"/>
              <a:buNone/>
            </a:pPr>
            <a:r>
              <a:rPr lang="cs"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- ventily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rgbClr val="945BFF"/>
              </a:buClr>
              <a:buSzPct val="25000"/>
              <a:buFont typeface="Ubuntu"/>
              <a:buNone/>
            </a:pPr>
            <a:r>
              <a:rPr lang="cs" sz="1500" b="1" i="0" u="none" strike="noStrike" cap="none">
                <a:solidFill>
                  <a:srgbClr val="945BFF"/>
                </a:solidFill>
                <a:latin typeface="Ubuntu"/>
                <a:ea typeface="Ubuntu"/>
                <a:cs typeface="Ubuntu"/>
                <a:sym typeface="Ubuntu"/>
              </a:rPr>
              <a:t>Alarmy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Ubuntu"/>
              <a:buNone/>
            </a:pPr>
            <a:r>
              <a:rPr lang="cs"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- zaplavení vodou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Ubuntu"/>
              <a:buNone/>
            </a:pPr>
            <a:r>
              <a:rPr lang="cs"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- otevření dveří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Ubuntu"/>
              <a:buNone/>
            </a:pPr>
            <a:r>
              <a:rPr lang="cs"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- sabotáž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Ubuntu"/>
              <a:buNone/>
            </a:pPr>
            <a:r>
              <a:rPr lang="cs"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- porušení plomby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rgbClr val="77787B"/>
              </a:buClr>
              <a:buFont typeface="Raleway"/>
              <a:buNone/>
            </a:pPr>
            <a:endParaRPr sz="1200" b="0" i="0" u="none" strike="noStrike" cap="none">
              <a:solidFill>
                <a:srgbClr val="76787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rgbClr val="77787B"/>
              </a:buClr>
              <a:buFont typeface="Raleway"/>
              <a:buNone/>
            </a:pPr>
            <a:endParaRPr sz="1200" b="0" i="0" u="none" strike="noStrike" cap="none">
              <a:solidFill>
                <a:srgbClr val="76787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6036796" y="1105116"/>
            <a:ext cx="2118380" cy="394414"/>
          </a:xfrm>
          <a:prstGeom prst="rect">
            <a:avLst/>
          </a:prstGeom>
          <a:solidFill>
            <a:srgbClr val="26A9E0"/>
          </a:solidFill>
          <a:ln>
            <a:noFill/>
          </a:ln>
        </p:spPr>
        <p:txBody>
          <a:bodyPr lIns="0" tIns="81000" rIns="0" bIns="81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5000"/>
              <a:buFont typeface="Raleway"/>
              <a:buNone/>
            </a:pPr>
            <a:r>
              <a:rPr lang="cs" sz="1500" b="1" i="0" u="none" strike="noStrike" cap="none">
                <a:solidFill>
                  <a:srgbClr val="F2F2F2"/>
                </a:solidFill>
                <a:latin typeface="Raleway"/>
                <a:ea typeface="Raleway"/>
                <a:cs typeface="Raleway"/>
                <a:sym typeface="Raleway"/>
              </a:rPr>
              <a:t>Senzory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1212112" y="1580754"/>
            <a:ext cx="2167478" cy="2625329"/>
          </a:xfrm>
          <a:prstGeom prst="rect">
            <a:avLst/>
          </a:prstGeom>
          <a:noFill/>
          <a:ln>
            <a:noFill/>
          </a:ln>
        </p:spPr>
        <p:txBody>
          <a:bodyPr lIns="0" tIns="35100" rIns="0" bIns="35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5BFF"/>
              </a:buClr>
              <a:buSzPct val="25000"/>
              <a:buFont typeface="Ubuntu"/>
              <a:buNone/>
            </a:pPr>
            <a:r>
              <a:rPr lang="cs" sz="1500" b="1" i="0" u="none" strike="noStrike" cap="none">
                <a:solidFill>
                  <a:srgbClr val="945BFF"/>
                </a:solidFill>
                <a:latin typeface="Ubuntu"/>
                <a:ea typeface="Ubuntu"/>
                <a:cs typeface="Ubuntu"/>
                <a:sym typeface="Ubuntu"/>
              </a:rPr>
              <a:t>Sledování stavů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Ubuntu"/>
              <a:buNone/>
            </a:pPr>
            <a:r>
              <a:rPr lang="cs"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(neinvazivní)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Ubuntu"/>
              <a:buNone/>
            </a:pPr>
            <a:r>
              <a:rPr lang="cs"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- vibrace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Ubuntu"/>
              <a:buNone/>
            </a:pPr>
            <a:r>
              <a:rPr lang="cs"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- provozní hodiny stroje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Ubuntu"/>
              <a:buNone/>
            </a:pPr>
            <a:r>
              <a:rPr lang="cs"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- změna orientace (např. krádeže stromů)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Ubuntu"/>
              <a:buNone/>
            </a:pPr>
            <a:r>
              <a:rPr lang="cs"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- neoprávněné pohyby (mimo definovaný čas)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rgbClr val="77787B"/>
              </a:buClr>
              <a:buFont typeface="Raleway"/>
              <a:buNone/>
            </a:pPr>
            <a:endParaRPr sz="1200" b="1" i="0" u="none" strike="noStrike" cap="none">
              <a:solidFill>
                <a:srgbClr val="76787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rgbClr val="77787B"/>
              </a:buClr>
              <a:buFont typeface="Raleway"/>
              <a:buNone/>
            </a:pPr>
            <a:endParaRPr sz="1200" b="1" i="0" u="none" strike="noStrike" cap="none">
              <a:solidFill>
                <a:srgbClr val="76787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3650803" y="1580920"/>
            <a:ext cx="2173334" cy="2625329"/>
          </a:xfrm>
          <a:prstGeom prst="rect">
            <a:avLst/>
          </a:prstGeom>
          <a:noFill/>
          <a:ln>
            <a:noFill/>
          </a:ln>
        </p:spPr>
        <p:txBody>
          <a:bodyPr lIns="0" tIns="35100" rIns="0" bIns="35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5BFF"/>
              </a:buClr>
              <a:buSzPct val="25000"/>
              <a:buFont typeface="Ubuntu"/>
              <a:buNone/>
            </a:pPr>
            <a:r>
              <a:rPr lang="cs" sz="1500" b="1" i="0" u="none" strike="noStrike" cap="none" dirty="0">
                <a:solidFill>
                  <a:srgbClr val="945BFF"/>
                </a:solidFill>
                <a:latin typeface="Ubuntu"/>
                <a:ea typeface="Ubuntu"/>
                <a:cs typeface="Ubuntu"/>
                <a:sym typeface="Ubuntu"/>
              </a:rPr>
              <a:t>Sledování polohy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Ubuntu"/>
              <a:buNone/>
            </a:pPr>
            <a:r>
              <a:rPr lang="cs" sz="15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- vagonů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Ubuntu"/>
              <a:buNone/>
            </a:pPr>
            <a:r>
              <a:rPr lang="cs" sz="15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- palet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Ubuntu"/>
              <a:buNone/>
            </a:pPr>
            <a:r>
              <a:rPr lang="cs" sz="15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- vozidel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Ubuntu"/>
              <a:buNone/>
            </a:pPr>
            <a:r>
              <a:rPr lang="cs" sz="15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- přívěsů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Ubuntu"/>
              <a:buNone/>
            </a:pPr>
            <a:r>
              <a:rPr lang="cs" sz="15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- zboží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rgbClr val="945BFF"/>
              </a:buClr>
              <a:buSzPct val="25000"/>
              <a:buFont typeface="Ubuntu"/>
              <a:buNone/>
            </a:pPr>
            <a:r>
              <a:rPr lang="cs" sz="1500" b="1" i="0" u="none" strike="noStrike" cap="none" dirty="0">
                <a:solidFill>
                  <a:srgbClr val="945BFF"/>
                </a:solidFill>
                <a:latin typeface="Ubuntu"/>
                <a:ea typeface="Ubuntu"/>
                <a:cs typeface="Ubuntu"/>
                <a:sym typeface="Ubuntu"/>
              </a:rPr>
              <a:t>Logistika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Ubuntu"/>
              <a:buNone/>
            </a:pPr>
            <a:r>
              <a:rPr lang="cs" sz="15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- sledování parametrů přepravy (teplota, přetížení, vlhkost, čas)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rgbClr val="77787B"/>
              </a:buClr>
              <a:buFont typeface="Raleway"/>
              <a:buNone/>
            </a:pPr>
            <a:endParaRPr sz="1200" b="1" i="0" u="none" strike="noStrike" cap="none" dirty="0">
              <a:solidFill>
                <a:srgbClr val="76787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592931" y="535781"/>
            <a:ext cx="3394277" cy="6647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Ubuntu"/>
              <a:buNone/>
            </a:pPr>
            <a:r>
              <a:rPr lang="cs"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Implementace v praxi</a:t>
            </a:r>
          </a:p>
        </p:txBody>
      </p:sp>
    </p:spTree>
  </p:cSld>
  <p:clrMapOvr>
    <a:masterClrMapping/>
  </p:clrMapOvr>
  <p:transition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592929" y="535781"/>
            <a:ext cx="3458075" cy="6647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Ubuntu"/>
              <a:buNone/>
            </a:pPr>
            <a:r>
              <a:rPr lang="cs" sz="2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Pokrytí - síť Sigfox v ČR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2"/>
          </p:nvPr>
        </p:nvSpPr>
        <p:spPr>
          <a:xfrm>
            <a:off x="6049607" y="1039711"/>
            <a:ext cx="2865900" cy="299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" sz="1500" b="1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Aktuální pokrytí </a:t>
            </a:r>
            <a:r>
              <a:rPr lang="cs" sz="1500" b="1" dirty="0"/>
              <a:t>95</a:t>
            </a:r>
            <a:r>
              <a:rPr lang="cs" sz="1500" b="1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% populace a 92% území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" sz="15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350 </a:t>
            </a:r>
            <a:r>
              <a:rPr lang="cs-CZ" sz="15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BTS do konce roku </a:t>
            </a:r>
            <a:r>
              <a:rPr lang="cs" sz="15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2017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" sz="15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Možnost individuálního dokrývání dle požadavku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Možnost zapojení </a:t>
            </a:r>
            <a:r>
              <a:rPr lang="cs-CZ" sz="1600" b="0" i="0" u="none" strike="noStrike" cap="none" dirty="0" err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repeaterů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či </a:t>
            </a:r>
            <a:r>
              <a:rPr lang="cs-CZ" sz="1600" b="0" i="0" u="none" strike="noStrike" cap="none" dirty="0" err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miniBTS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pro dokrývání podzemních prostor (garáže, sklady…)</a:t>
            </a:r>
            <a:endParaRPr lang="cs" sz="1600" b="0" i="0" u="none" strike="noStrike" cap="none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592929" y="4420435"/>
            <a:ext cx="4528500" cy="33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Ubuntu"/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Vyzkoušejte na http://pokryti.simplecell.eu</a:t>
            </a:r>
            <a:endParaRPr lang="cs" sz="1600" b="0" i="0" u="none" strike="noStrike" cap="none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49" name="Shape 149" descr="Mapa-CR-FIN-A4-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500" y="1304675"/>
            <a:ext cx="5752453" cy="299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theme/theme1.xml><?xml version="1.0" encoding="utf-8"?>
<a:theme xmlns:a="http://schemas.openxmlformats.org/drawingml/2006/main" name="Thème SIGFOX">
  <a:themeElements>
    <a:clrScheme name="SIGFOX">
      <a:dk1>
        <a:srgbClr val="230066"/>
      </a:dk1>
      <a:lt1>
        <a:srgbClr val="FFFFFF"/>
      </a:lt1>
      <a:dk2>
        <a:srgbClr val="00DFFF"/>
      </a:dk2>
      <a:lt2>
        <a:srgbClr val="F7F7F7"/>
      </a:lt2>
      <a:accent1>
        <a:srgbClr val="4182FF"/>
      </a:accent1>
      <a:accent2>
        <a:srgbClr val="FA5537"/>
      </a:accent2>
      <a:accent3>
        <a:srgbClr val="FFF057"/>
      </a:accent3>
      <a:accent4>
        <a:srgbClr val="00BDB5"/>
      </a:accent4>
      <a:accent5>
        <a:srgbClr val="FFA000"/>
      </a:accent5>
      <a:accent6>
        <a:srgbClr val="8024F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339</Words>
  <Application>Microsoft Office PowerPoint</Application>
  <PresentationFormat>Předvádění na obrazovce (16:9)</PresentationFormat>
  <Paragraphs>74</Paragraphs>
  <Slides>10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Raleway</vt:lpstr>
      <vt:lpstr>Ubuntu</vt:lpstr>
      <vt:lpstr>Thème SIGFOX</vt:lpstr>
      <vt:lpstr>Internet věcí (IoT) v síti SIGFOX </vt:lpstr>
      <vt:lpstr>Zjednodušená definice IoT</vt:lpstr>
      <vt:lpstr>Rozdělení IoT podle způsobu komunikace</vt:lpstr>
      <vt:lpstr>Nevýhody stávajících IoT technologií</vt:lpstr>
      <vt:lpstr> Výhody IoT technologie Sigfox</vt:lpstr>
      <vt:lpstr>Sigfox umožňuje jednoduché připojení vašich zařízení</vt:lpstr>
      <vt:lpstr>Implementace v praxi</vt:lpstr>
      <vt:lpstr>Implementace v praxi</vt:lpstr>
      <vt:lpstr>Pokrytí - síť Sigfox v ČR</vt:lpstr>
      <vt:lpstr>Co připojíte vy?        Děkuji za pozornost...   Martin Levanti  Channel Sales Manager  levanti@simplecell.eu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věcí (IoT) v síti SIGFOX</dc:title>
  <dc:creator>Jarušková Natalie</dc:creator>
  <cp:lastModifiedBy>Jarušková Natalie</cp:lastModifiedBy>
  <cp:revision>3</cp:revision>
  <dcterms:modified xsi:type="dcterms:W3CDTF">2017-08-29T06:30:01Z</dcterms:modified>
</cp:coreProperties>
</file>