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EB7E-2556-4A1E-901A-A5100071D8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	</a:t>
            </a:r>
            <a:r>
              <a:rPr lang="cs-CZ" dirty="0" err="1"/>
              <a:t>Fintech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A943AC-62B4-4939-8047-3A904DA0D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Aktuální trendy v oblasti</a:t>
            </a:r>
          </a:p>
        </p:txBody>
      </p:sp>
    </p:spTree>
    <p:extLst>
      <p:ext uri="{BB962C8B-B14F-4D97-AF65-F5344CB8AC3E}">
        <p14:creationId xmlns:p14="http://schemas.microsoft.com/office/powerpoint/2010/main" val="567801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0EFD5-C0D9-4A13-88F4-AFA3D6E8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Příklad - </a:t>
            </a:r>
            <a:r>
              <a:rPr lang="cs-CZ" dirty="0" err="1"/>
              <a:t>Socialbakers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FBA20D-70AF-45B7-AA7E-4AEE049E4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firma, která dělá analýzy sociálních sítí. Uvádí se jako nejúspěšnější český </a:t>
            </a:r>
            <a:r>
              <a:rPr lang="cs-CZ" dirty="0" err="1"/>
              <a:t>startup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Realita?</a:t>
            </a:r>
          </a:p>
          <a:p>
            <a:pPr lvl="1"/>
            <a:r>
              <a:rPr lang="cs-CZ" dirty="0"/>
              <a:t>Kumulovaná ztráta cca půl miliardy korun, i když poslední dobou se to zvedá do zelených čísel</a:t>
            </a:r>
          </a:p>
          <a:p>
            <a:endParaRPr lang="cs-CZ" dirty="0"/>
          </a:p>
          <a:p>
            <a:r>
              <a:rPr lang="cs-CZ" dirty="0"/>
              <a:t>Paradoxem je, že skoro všechny informace, co si od nich můžete kupovat, poskytuje Facebook zdarma </a:t>
            </a:r>
            <a:r>
              <a:rPr lang="cs-CZ" dirty="0">
                <a:sym typeface="Wingdings" panose="05000000000000000000" pitchFamily="2" charset="2"/>
              </a:rPr>
              <a:t>.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988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DECD6-0382-45E8-A17B-4CA62D70E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jich hodně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710421-8FB3-4BC9-B166-5B726BD1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Spousty dalších </a:t>
            </a:r>
            <a:r>
              <a:rPr lang="cs-CZ" dirty="0" err="1"/>
              <a:t>startupů</a:t>
            </a:r>
            <a:r>
              <a:rPr lang="cs-CZ" dirty="0"/>
              <a:t> jen pálí peníze, roste, ale zisk nikde.</a:t>
            </a:r>
          </a:p>
          <a:p>
            <a:r>
              <a:rPr lang="cs-CZ" dirty="0"/>
              <a:t>Např. i </a:t>
            </a:r>
            <a:r>
              <a:rPr lang="cs-CZ" dirty="0" err="1"/>
              <a:t>Liftago</a:t>
            </a:r>
            <a:r>
              <a:rPr lang="cs-CZ" dirty="0"/>
              <a:t> nebo Twitter.</a:t>
            </a:r>
          </a:p>
          <a:p>
            <a:endParaRPr lang="cs-CZ" dirty="0"/>
          </a:p>
          <a:p>
            <a:r>
              <a:rPr lang="cs-CZ" dirty="0"/>
              <a:t>Firmy zkrátka sází na obrovský růst a klidně v tom utratí miliardy USD. Některé se pak zvednou a začnou po růstové fázi vydělávat. Plno z nich to ale položí a investoři už s návratem peněz a zisky ani nepočítají.</a:t>
            </a:r>
          </a:p>
        </p:txBody>
      </p:sp>
    </p:spTree>
    <p:extLst>
      <p:ext uri="{BB962C8B-B14F-4D97-AF65-F5344CB8AC3E}">
        <p14:creationId xmlns:p14="http://schemas.microsoft.com/office/powerpoint/2010/main" val="356000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9AAE2-62E8-4AA7-9176-B27A131C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situace na </a:t>
            </a:r>
            <a:r>
              <a:rPr lang="cs-CZ" dirty="0" err="1"/>
              <a:t>fintech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4D1BBD-7026-4ED6-A4DD-F41ADB3FE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začátku srpna jsme se zúčastnili konference v Silicon </a:t>
            </a:r>
            <a:r>
              <a:rPr lang="cs-CZ" dirty="0" err="1"/>
              <a:t>Valley</a:t>
            </a:r>
            <a:r>
              <a:rPr lang="cs-CZ" dirty="0"/>
              <a:t>, která se na </a:t>
            </a:r>
            <a:r>
              <a:rPr lang="cs-CZ" dirty="0" err="1"/>
              <a:t>fintech</a:t>
            </a:r>
            <a:r>
              <a:rPr lang="cs-CZ" dirty="0"/>
              <a:t> zaměřovala</a:t>
            </a:r>
          </a:p>
          <a:p>
            <a:r>
              <a:rPr lang="cs-CZ" dirty="0"/>
              <a:t>Naše firma </a:t>
            </a:r>
            <a:r>
              <a:rPr lang="cs-CZ" dirty="0" err="1"/>
              <a:t>StrategyQuant</a:t>
            </a:r>
            <a:r>
              <a:rPr lang="cs-CZ" dirty="0"/>
              <a:t> je na trhu 7 let. Technicky jsme </a:t>
            </a:r>
            <a:r>
              <a:rPr lang="cs-CZ" dirty="0" err="1"/>
              <a:t>fintech</a:t>
            </a:r>
            <a:r>
              <a:rPr lang="cs-CZ" dirty="0"/>
              <a:t> a tak jsme chtěli vidět, co se v tomto oboru aktuálně děje a pokecat s kolegy</a:t>
            </a:r>
          </a:p>
          <a:p>
            <a:r>
              <a:rPr lang="cs-CZ" dirty="0"/>
              <a:t>Podívejme se, co bylo zajímavé a co nás překvapilo. Pak si ukážeme pár firem z oboru.</a:t>
            </a:r>
          </a:p>
        </p:txBody>
      </p:sp>
    </p:spTree>
    <p:extLst>
      <p:ext uri="{BB962C8B-B14F-4D97-AF65-F5344CB8AC3E}">
        <p14:creationId xmlns:p14="http://schemas.microsoft.com/office/powerpoint/2010/main" val="1511948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D6BA6-9067-4787-BA6B-281178EA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bylo zajímavé?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CB00F4-4BE3-448B-9EFB-E9F596008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Jednoznačně místo</a:t>
            </a:r>
          </a:p>
          <a:p>
            <a:r>
              <a:rPr lang="cs-CZ" dirty="0"/>
              <a:t>Atmosféra Silicon </a:t>
            </a:r>
            <a:r>
              <a:rPr lang="cs-CZ" dirty="0" err="1"/>
              <a:t>Valley</a:t>
            </a:r>
            <a:r>
              <a:rPr lang="cs-CZ" dirty="0"/>
              <a:t> je fantastická </a:t>
            </a:r>
            <a:r>
              <a:rPr lang="cs-CZ" dirty="0">
                <a:sym typeface="Wingdings" panose="05000000000000000000" pitchFamily="2" charset="2"/>
              </a:rPr>
              <a:t>.</a:t>
            </a:r>
          </a:p>
          <a:p>
            <a:r>
              <a:rPr lang="cs-CZ" dirty="0">
                <a:sym typeface="Wingdings" panose="05000000000000000000" pitchFamily="2" charset="2"/>
              </a:rPr>
              <a:t>Zajímavý lidé</a:t>
            </a:r>
          </a:p>
          <a:p>
            <a:r>
              <a:rPr lang="cs-CZ" dirty="0">
                <a:sym typeface="Wingdings" panose="05000000000000000000" pitchFamily="2" charset="2"/>
              </a:rPr>
              <a:t>Sem tam zajímavé projekty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801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DCD86-D167-4C89-9791-31999976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překvapilo?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5C45C3-5DBD-4A62-A570-7F711D4F2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stav vývoje</a:t>
            </a:r>
          </a:p>
          <a:p>
            <a:r>
              <a:rPr lang="cs-CZ" dirty="0"/>
              <a:t>Prakticky žádný projekt nebyl dokončen</a:t>
            </a:r>
          </a:p>
          <a:p>
            <a:r>
              <a:rPr lang="cs-CZ" dirty="0"/>
              <a:t>Když jsme řekli co děláme, vždy následoval dotaz, v jaké jsme fázi vývoje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sym typeface="Wingdings" panose="05000000000000000000" pitchFamily="2" charset="2"/>
              </a:rPr>
              <a:t>Hodně se diskutovalo ICO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196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923C2-B1CC-4C18-9056-4838BBFFF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sektory </a:t>
            </a:r>
            <a:r>
              <a:rPr lang="cs-CZ" dirty="0" err="1"/>
              <a:t>fintech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20A97D-16B0-49D3-AFDB-CCCAED260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Platební řešení</a:t>
            </a:r>
          </a:p>
          <a:p>
            <a:r>
              <a:rPr lang="cs-CZ" dirty="0"/>
              <a:t>Úvěry</a:t>
            </a:r>
          </a:p>
          <a:p>
            <a:endParaRPr lang="cs-CZ" dirty="0"/>
          </a:p>
          <a:p>
            <a:r>
              <a:rPr lang="cs-CZ" dirty="0"/>
              <a:t>Obchodování na burze</a:t>
            </a:r>
          </a:p>
          <a:p>
            <a:r>
              <a:rPr lang="cs-CZ" dirty="0"/>
              <a:t>UI pro detekci podvodů apod.</a:t>
            </a:r>
          </a:p>
          <a:p>
            <a:r>
              <a:rPr lang="cs-CZ" dirty="0"/>
              <a:t>Evidence plateb</a:t>
            </a:r>
          </a:p>
        </p:txBody>
      </p:sp>
    </p:spTree>
    <p:extLst>
      <p:ext uri="{BB962C8B-B14F-4D97-AF65-F5344CB8AC3E}">
        <p14:creationId xmlns:p14="http://schemas.microsoft.com/office/powerpoint/2010/main" val="932987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3D1BD-96E7-46CD-A437-6A76F8CA5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projekty z konference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259C91-5802-4F6F-A104-FD69F135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Představím vám dva projekty, které mne zaujaly</a:t>
            </a:r>
          </a:p>
          <a:p>
            <a:endParaRPr lang="cs-CZ" dirty="0"/>
          </a:p>
          <a:p>
            <a:r>
              <a:rPr lang="cs-CZ" dirty="0"/>
              <a:t>Jeden pozitivně a druhý smíšeně </a:t>
            </a:r>
            <a:r>
              <a:rPr lang="cs-CZ" dirty="0">
                <a:sym typeface="Wingdings" panose="05000000000000000000" pitchFamily="2" charset="2"/>
              </a:rPr>
              <a:t>.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Jedná se o:</a:t>
            </a:r>
          </a:p>
          <a:p>
            <a:pPr lvl="1"/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North</a:t>
            </a:r>
            <a:r>
              <a:rPr lang="cs-CZ" dirty="0"/>
              <a:t> Business Exchange</a:t>
            </a:r>
          </a:p>
          <a:p>
            <a:pPr lvl="1"/>
            <a:r>
              <a:rPr lang="cs-CZ" dirty="0" err="1"/>
              <a:t>Finspace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947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3DD8C-6154-4BC6-9A07-3A1D5ABD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Finspace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45C821-AF89-40F0-B4C4-0D961B644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r>
              <a:rPr lang="cs-CZ" dirty="0"/>
              <a:t>Společnost poskytuje analytický nástroj, který spojíte s bankou / účetnictvím a analyzujete finanční toky</a:t>
            </a:r>
          </a:p>
          <a:p>
            <a:r>
              <a:rPr lang="cs-CZ" dirty="0"/>
              <a:t>Výhodou je, že vše běží v cloudu a můžete data sdílet se svou bankou</a:t>
            </a:r>
          </a:p>
          <a:p>
            <a:endParaRPr lang="cs-CZ" dirty="0"/>
          </a:p>
          <a:p>
            <a:r>
              <a:rPr lang="cs-CZ" dirty="0"/>
              <a:t>Zakladatel firmy má více než 15 let praxe v </a:t>
            </a:r>
            <a:br>
              <a:rPr lang="cs-CZ" dirty="0"/>
            </a:br>
            <a:r>
              <a:rPr lang="cs-CZ" dirty="0"/>
              <a:t>bankovnictví</a:t>
            </a:r>
          </a:p>
          <a:p>
            <a:r>
              <a:rPr lang="cs-CZ" dirty="0"/>
              <a:t>Byli ve fázi vývoje a sháněli investici 500k USD</a:t>
            </a:r>
          </a:p>
          <a:p>
            <a:endParaRPr lang="cs-CZ" dirty="0"/>
          </a:p>
        </p:txBody>
      </p:sp>
      <p:pic>
        <p:nvPicPr>
          <p:cNvPr id="1026" name="Picture 2" descr="https://www.finspace.io/static/dist/page/anon/laptop-top-full.png">
            <a:extLst>
              <a:ext uri="{FF2B5EF4-FFF2-40B4-BE49-F238E27FC236}">
                <a16:creationId xmlns:a16="http://schemas.microsoft.com/office/drawing/2014/main" id="{33CB4067-25E4-4AC1-87FD-9E6F22CD4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053" y="3473138"/>
            <a:ext cx="6069991" cy="326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831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B9D90-702D-4C4B-BD89-107FFF94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North</a:t>
            </a:r>
            <a:r>
              <a:rPr lang="cs-CZ" dirty="0"/>
              <a:t> Business Exchange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94F832-54EF-4336-9E4C-04462F191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5055577"/>
          </a:xfrm>
        </p:spPr>
        <p:txBody>
          <a:bodyPr>
            <a:normAutofit/>
          </a:bodyPr>
          <a:lstStyle/>
          <a:p>
            <a:r>
              <a:rPr lang="cs-CZ" dirty="0"/>
              <a:t>Nejlepší projekt z celé konference</a:t>
            </a:r>
          </a:p>
          <a:p>
            <a:r>
              <a:rPr lang="cs-CZ" dirty="0"/>
              <a:t>Znáte </a:t>
            </a:r>
            <a:r>
              <a:rPr lang="cs-CZ" dirty="0" err="1"/>
              <a:t>Newconnect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Newconnect</a:t>
            </a:r>
            <a:r>
              <a:rPr lang="cs-CZ" dirty="0"/>
              <a:t> je projekt polské burzy, kde mohou umisťovat své akcie malé firmy, včetně nově vzniklých</a:t>
            </a:r>
          </a:p>
          <a:p>
            <a:r>
              <a:rPr lang="cs-CZ" dirty="0"/>
              <a:t>Tento projekt si klade za cíl vytvořit v San Francisku burzu pro malé byznysy</a:t>
            </a:r>
          </a:p>
          <a:p>
            <a:pPr lvl="1"/>
            <a:r>
              <a:rPr lang="cs-CZ" dirty="0"/>
              <a:t>V SF burza byla do roku 2006, dnes je v ní posilovna </a:t>
            </a:r>
            <a:r>
              <a:rPr lang="cs-CZ" dirty="0">
                <a:sym typeface="Wingdings" panose="05000000000000000000" pitchFamily="2" charset="2"/>
              </a:rPr>
              <a:t>.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čem vidím hlavní přínosy projektu?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Přináší novým byznysům skutečnou přidanou hodnotou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Valuace je daná tržně, protože se může s akciemi obchodovat jako na normální burze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Do </a:t>
            </a:r>
            <a:r>
              <a:rPr lang="cs-CZ" dirty="0" err="1">
                <a:sym typeface="Wingdings" panose="05000000000000000000" pitchFamily="2" charset="2"/>
              </a:rPr>
              <a:t>startupů</a:t>
            </a:r>
            <a:r>
              <a:rPr lang="cs-CZ" dirty="0">
                <a:sym typeface="Wingdings" panose="05000000000000000000" pitchFamily="2" charset="2"/>
              </a:rPr>
              <a:t> / </a:t>
            </a:r>
            <a:r>
              <a:rPr lang="cs-CZ" dirty="0" err="1">
                <a:sym typeface="Wingdings" panose="05000000000000000000" pitchFamily="2" charset="2"/>
              </a:rPr>
              <a:t>fintechu</a:t>
            </a:r>
            <a:r>
              <a:rPr lang="cs-CZ" dirty="0">
                <a:sym typeface="Wingdings" panose="05000000000000000000" pitchFamily="2" charset="2"/>
              </a:rPr>
              <a:t> přináší něco, co zvedne transparentnost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K investorů a odborné veřejnosti se dostanou reálná čísla, protože firmy, co jsou na burze, musí své výsledky pravidelně a veřejně reportovat</a:t>
            </a:r>
          </a:p>
        </p:txBody>
      </p:sp>
    </p:spTree>
    <p:extLst>
      <p:ext uri="{BB962C8B-B14F-4D97-AF65-F5344CB8AC3E}">
        <p14:creationId xmlns:p14="http://schemas.microsoft.com/office/powerpoint/2010/main" val="4645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26FDC5-05FC-4E30-96CD-271EBE9F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projekty globálně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5EC0E2-2CA9-4C3B-B40D-59776D6F4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Firma z tuctového oboru, která na to jde jinak – Stripe</a:t>
            </a:r>
          </a:p>
          <a:p>
            <a:r>
              <a:rPr lang="cs-CZ" dirty="0"/>
              <a:t>Firma s revolučním produktem - </a:t>
            </a:r>
            <a:r>
              <a:rPr lang="cs-CZ" dirty="0" err="1"/>
              <a:t>Robinhood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1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E021A-7A8A-4F45-A1B9-24726258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C46CF9-6C87-444B-BA52-E843CAD4A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jsem</a:t>
            </a:r>
          </a:p>
          <a:p>
            <a:r>
              <a:rPr lang="cs-CZ" dirty="0"/>
              <a:t>Co dělám</a:t>
            </a:r>
          </a:p>
          <a:p>
            <a:r>
              <a:rPr lang="cs-CZ" dirty="0"/>
              <a:t>Co by měl být </a:t>
            </a:r>
            <a:r>
              <a:rPr lang="cs-CZ" dirty="0" err="1"/>
              <a:t>fintech</a:t>
            </a:r>
            <a:r>
              <a:rPr lang="cs-CZ" dirty="0"/>
              <a:t> a </a:t>
            </a:r>
            <a:r>
              <a:rPr lang="cs-CZ" dirty="0" err="1"/>
              <a:t>startup</a:t>
            </a:r>
            <a:endParaRPr lang="cs-CZ" dirty="0"/>
          </a:p>
          <a:p>
            <a:r>
              <a:rPr lang="cs-CZ" dirty="0"/>
              <a:t>Co reálně je </a:t>
            </a:r>
            <a:r>
              <a:rPr lang="cs-CZ" dirty="0" err="1"/>
              <a:t>fintech</a:t>
            </a:r>
            <a:r>
              <a:rPr lang="cs-CZ" dirty="0"/>
              <a:t> a </a:t>
            </a:r>
            <a:r>
              <a:rPr lang="cs-CZ" dirty="0" err="1"/>
              <a:t>startup</a:t>
            </a:r>
            <a:endParaRPr lang="cs-CZ" dirty="0"/>
          </a:p>
          <a:p>
            <a:r>
              <a:rPr lang="cs-CZ" dirty="0"/>
              <a:t>Kde vidím problém </a:t>
            </a:r>
            <a:r>
              <a:rPr lang="cs-CZ" dirty="0" err="1"/>
              <a:t>startupů</a:t>
            </a:r>
            <a:r>
              <a:rPr lang="cs-CZ" dirty="0"/>
              <a:t> + příklady</a:t>
            </a:r>
          </a:p>
          <a:p>
            <a:r>
              <a:rPr lang="cs-CZ" dirty="0"/>
              <a:t>Aktuální situace na </a:t>
            </a:r>
            <a:r>
              <a:rPr lang="cs-CZ" dirty="0" err="1"/>
              <a:t>fintech</a:t>
            </a:r>
            <a:endParaRPr lang="cs-CZ" dirty="0"/>
          </a:p>
          <a:p>
            <a:r>
              <a:rPr lang="cs-CZ" dirty="0"/>
              <a:t>Zajímavé projekty</a:t>
            </a:r>
          </a:p>
          <a:p>
            <a:r>
              <a:rPr lang="cs-CZ" dirty="0"/>
              <a:t>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4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85E70-D96E-428D-97F5-102B65788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Stripe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80D47A-F04D-4887-B0C5-C90480BEA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Technicky je to jen jedna z mnoha firem, co poskytuje platební řešení</a:t>
            </a:r>
          </a:p>
          <a:p>
            <a:endParaRPr lang="cs-CZ" dirty="0"/>
          </a:p>
          <a:p>
            <a:r>
              <a:rPr lang="cs-CZ" dirty="0"/>
              <a:t>Tato má ale něco navíc</a:t>
            </a:r>
          </a:p>
          <a:p>
            <a:pPr lvl="1"/>
            <a:r>
              <a:rPr lang="cs-CZ" dirty="0"/>
              <a:t>Intenzivní support pro developery</a:t>
            </a:r>
          </a:p>
          <a:p>
            <a:pPr lvl="1"/>
            <a:r>
              <a:rPr lang="cs-CZ" dirty="0"/>
              <a:t>Podporuje prakticky všechny legální produkty</a:t>
            </a:r>
          </a:p>
          <a:p>
            <a:pPr lvl="1"/>
            <a:r>
              <a:rPr lang="cs-CZ" dirty="0"/>
              <a:t>Má projekt pro </a:t>
            </a:r>
            <a:r>
              <a:rPr lang="cs-CZ" dirty="0" err="1"/>
              <a:t>startupy</a:t>
            </a:r>
            <a:endParaRPr lang="cs-CZ" dirty="0"/>
          </a:p>
          <a:p>
            <a:pPr lvl="1"/>
            <a:r>
              <a:rPr lang="cs-CZ" dirty="0"/>
              <a:t>Komunikace je na úrovni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605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C0600-B136-41B1-A6F6-D8746F15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Robinhood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D6E635-7B75-4E3A-A7CF-5D6169934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Robinhood</a:t>
            </a:r>
            <a:r>
              <a:rPr lang="cs-CZ" dirty="0"/>
              <a:t> je platforma pro obchodování amerických akcií a ETF</a:t>
            </a:r>
          </a:p>
          <a:p>
            <a:r>
              <a:rPr lang="cs-CZ" dirty="0"/>
              <a:t>Jdou na to ale jinak...</a:t>
            </a:r>
          </a:p>
          <a:p>
            <a:endParaRPr lang="cs-CZ" dirty="0"/>
          </a:p>
          <a:p>
            <a:r>
              <a:rPr lang="cs-CZ" dirty="0"/>
              <a:t>Burza vám někdy platí za obchody</a:t>
            </a:r>
          </a:p>
          <a:p>
            <a:r>
              <a:rPr lang="cs-CZ" dirty="0"/>
              <a:t>Toho </a:t>
            </a:r>
            <a:r>
              <a:rPr lang="cs-CZ" dirty="0" err="1"/>
              <a:t>Robinhood</a:t>
            </a:r>
            <a:r>
              <a:rPr lang="cs-CZ" dirty="0"/>
              <a:t> využívá</a:t>
            </a:r>
          </a:p>
          <a:p>
            <a:r>
              <a:rPr lang="cs-CZ" dirty="0"/>
              <a:t>A nabízí obchodování zcela bez poplatků</a:t>
            </a:r>
          </a:p>
          <a:p>
            <a:endParaRPr lang="cs-CZ" dirty="0"/>
          </a:p>
          <a:p>
            <a:r>
              <a:rPr lang="cs-CZ" dirty="0"/>
              <a:t>Obecně velmi zajímavý přístup, která dává </a:t>
            </a:r>
            <a:r>
              <a:rPr lang="cs-CZ" dirty="0" err="1"/>
              <a:t>traderům</a:t>
            </a:r>
            <a:r>
              <a:rPr lang="cs-CZ" dirty="0"/>
              <a:t> nové možnosti</a:t>
            </a:r>
          </a:p>
        </p:txBody>
      </p:sp>
    </p:spTree>
    <p:extLst>
      <p:ext uri="{BB962C8B-B14F-4D97-AF65-F5344CB8AC3E}">
        <p14:creationId xmlns:p14="http://schemas.microsoft.com/office/powerpoint/2010/main" val="2998196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64760-4325-4DCB-9DB2-BC8C4963A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3AEEF3-C510-493D-A2C9-EA52FE5A6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Fintech</a:t>
            </a:r>
            <a:r>
              <a:rPr lang="cs-CZ" dirty="0"/>
              <a:t> je jen nová kategorie pro </a:t>
            </a:r>
            <a:r>
              <a:rPr lang="cs-CZ" dirty="0" err="1"/>
              <a:t>startup</a:t>
            </a:r>
            <a:endParaRPr lang="cs-CZ" dirty="0"/>
          </a:p>
          <a:p>
            <a:r>
              <a:rPr lang="cs-CZ" dirty="0"/>
              <a:t>99% firem jsou tuctové a za nic nestojí</a:t>
            </a:r>
          </a:p>
          <a:p>
            <a:r>
              <a:rPr lang="cs-CZ" dirty="0"/>
              <a:t>1% za něco stojí</a:t>
            </a:r>
          </a:p>
          <a:p>
            <a:r>
              <a:rPr lang="cs-CZ" dirty="0"/>
              <a:t>Možná 0,5% je to, co považuju za </a:t>
            </a:r>
            <a:r>
              <a:rPr lang="cs-CZ" dirty="0" err="1"/>
              <a:t>fintech</a:t>
            </a:r>
            <a:r>
              <a:rPr lang="cs-CZ" dirty="0"/>
              <a:t> – přináší něco revolučního</a:t>
            </a:r>
          </a:p>
          <a:p>
            <a:endParaRPr lang="cs-CZ" dirty="0"/>
          </a:p>
          <a:p>
            <a:r>
              <a:rPr lang="cs-CZ" dirty="0"/>
              <a:t>Obor je ale velmi mladý, budoucnost ukáže, jaký bude další vývoj</a:t>
            </a:r>
          </a:p>
          <a:p>
            <a:endParaRPr lang="cs-CZ" dirty="0"/>
          </a:p>
          <a:p>
            <a:r>
              <a:rPr lang="cs-CZ" dirty="0"/>
              <a:t>Těším se na to </a:t>
            </a:r>
            <a:r>
              <a:rPr lang="cs-CZ" dirty="0">
                <a:sym typeface="Wingdings" panose="05000000000000000000" pitchFamily="2" charset="2"/>
              </a:rPr>
              <a:t>.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071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D12D4-998E-4B72-806E-5D48BDD9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2EC2629-EF74-408D-9C47-A4BC52A3B0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Email: zanka@strategyquant.com</a:t>
            </a:r>
          </a:p>
        </p:txBody>
      </p:sp>
    </p:spTree>
    <p:extLst>
      <p:ext uri="{BB962C8B-B14F-4D97-AF65-F5344CB8AC3E}">
        <p14:creationId xmlns:p14="http://schemas.microsoft.com/office/powerpoint/2010/main" val="4673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5126F-B14A-47D9-B786-3616328AE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jsem?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177E2E-E64A-4F82-A75F-07A586E95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Zdeněk </a:t>
            </a:r>
            <a:r>
              <a:rPr lang="cs-CZ" dirty="0" err="1"/>
              <a:t>Zaňka</a:t>
            </a:r>
            <a:endParaRPr lang="cs-CZ" dirty="0"/>
          </a:p>
          <a:p>
            <a:r>
              <a:rPr lang="cs-CZ" dirty="0"/>
              <a:t>Od roku 2006 se aktivně věnuji finančním trhům</a:t>
            </a:r>
          </a:p>
          <a:p>
            <a:r>
              <a:rPr lang="cs-CZ" dirty="0"/>
              <a:t>V minulosti jsem pracoval jsem pro brokery a banky</a:t>
            </a:r>
          </a:p>
          <a:p>
            <a:r>
              <a:rPr lang="cs-CZ" dirty="0"/>
              <a:t>Dnes vedu a spoluvlastním společnost </a:t>
            </a:r>
            <a:r>
              <a:rPr lang="cs-CZ" dirty="0" err="1"/>
              <a:t>StrategyQuant</a:t>
            </a:r>
            <a:r>
              <a:rPr lang="cs-CZ" dirty="0"/>
              <a:t> a </a:t>
            </a:r>
            <a:r>
              <a:rPr lang="cs-CZ" dirty="0" err="1"/>
              <a:t>Quastic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25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4F769-0CB7-489C-8419-3710F8FC9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A3A84A-DB02-48CA-AB83-3EF31B46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dnešní době se věnuji obchodování na burze a podnikání</a:t>
            </a:r>
          </a:p>
          <a:p>
            <a:r>
              <a:rPr lang="cs-CZ" dirty="0"/>
              <a:t>V roce 2013 jsem se aktivně zapojil do vedení společnosti </a:t>
            </a:r>
            <a:r>
              <a:rPr lang="cs-CZ" dirty="0" err="1"/>
              <a:t>StrategyQuant</a:t>
            </a:r>
            <a:endParaRPr lang="cs-CZ" dirty="0"/>
          </a:p>
          <a:p>
            <a:r>
              <a:rPr lang="cs-CZ" dirty="0"/>
              <a:t>0d roku 2015 se jí věnuji na plný úvazek</a:t>
            </a:r>
          </a:p>
          <a:p>
            <a:r>
              <a:rPr lang="cs-CZ" dirty="0"/>
              <a:t>V roce 2017 jsme založili společnost </a:t>
            </a:r>
            <a:r>
              <a:rPr lang="cs-CZ" dirty="0" err="1"/>
              <a:t>Quastic</a:t>
            </a:r>
            <a:r>
              <a:rPr lang="cs-CZ" dirty="0"/>
              <a:t>, ltd.</a:t>
            </a:r>
          </a:p>
        </p:txBody>
      </p:sp>
    </p:spTree>
    <p:extLst>
      <p:ext uri="{BB962C8B-B14F-4D97-AF65-F5344CB8AC3E}">
        <p14:creationId xmlns:p14="http://schemas.microsoft.com/office/powerpoint/2010/main" val="2114506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06E00-3EFD-4E2F-9469-C6EFDAC2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společnost </a:t>
            </a:r>
            <a:r>
              <a:rPr lang="cs-CZ" dirty="0" err="1"/>
              <a:t>StrategyQuant</a:t>
            </a:r>
            <a:r>
              <a:rPr lang="cs-CZ" dirty="0"/>
              <a:t> vznikla?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6B22C1-EB98-4147-8719-F2DE39188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vznikla v roce 2010</a:t>
            </a:r>
          </a:p>
          <a:p>
            <a:r>
              <a:rPr lang="cs-CZ" dirty="0"/>
              <a:t>Cílem bylo vytvořit kvalitní systém pro automatické obchodování</a:t>
            </a:r>
          </a:p>
          <a:p>
            <a:r>
              <a:rPr lang="cs-CZ" dirty="0"/>
              <a:t>V první fázi pouze pro osobní použití</a:t>
            </a:r>
          </a:p>
          <a:p>
            <a:r>
              <a:rPr lang="cs-CZ" dirty="0"/>
              <a:t>Zakladatel, špičkový matematik, pak chtěl software začít i prodávat</a:t>
            </a:r>
          </a:p>
          <a:p>
            <a:r>
              <a:rPr lang="cs-CZ" dirty="0"/>
              <a:t>Je to ale matematik </a:t>
            </a:r>
            <a:r>
              <a:rPr lang="cs-CZ" dirty="0">
                <a:sym typeface="Wingdings" panose="05000000000000000000" pitchFamily="2" charset="2"/>
              </a:rPr>
              <a:t>.</a:t>
            </a:r>
            <a:endParaRPr lang="cs-CZ" dirty="0"/>
          </a:p>
          <a:p>
            <a:endParaRPr lang="cs-CZ" dirty="0"/>
          </a:p>
          <a:p>
            <a:r>
              <a:rPr lang="cs-CZ" dirty="0"/>
              <a:t>Klíčem je, že společnost vznikla z nadšení, což se na ní pozitivně odrazilo </a:t>
            </a:r>
            <a:r>
              <a:rPr lang="cs-CZ" dirty="0">
                <a:sym typeface="Wingdings" panose="05000000000000000000" pitchFamily="2" charset="2"/>
              </a:rPr>
              <a:t>.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6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75673-6BAF-4637-9B6F-6DC02F24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 měl být </a:t>
            </a:r>
            <a:r>
              <a:rPr lang="cs-CZ" dirty="0" err="1"/>
              <a:t>fintech</a:t>
            </a:r>
            <a:r>
              <a:rPr lang="cs-CZ" dirty="0"/>
              <a:t> a </a:t>
            </a:r>
            <a:r>
              <a:rPr lang="cs-CZ" dirty="0" err="1"/>
              <a:t>startup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183AA8-FCBD-4DAD-8E05-737B3084D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9624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Definice podnikání</a:t>
            </a:r>
          </a:p>
          <a:p>
            <a:pPr lvl="1"/>
            <a:r>
              <a:rPr lang="cs-CZ" dirty="0"/>
              <a:t>Cílem by mělo být poskytovat kvalitní služby a dosahovat zisku</a:t>
            </a:r>
          </a:p>
          <a:p>
            <a:pPr lvl="1"/>
            <a:r>
              <a:rPr lang="cs-CZ" dirty="0"/>
              <a:t>Dělat to, co nás baví a k čemu máme vztah</a:t>
            </a:r>
          </a:p>
          <a:p>
            <a:pPr lvl="1"/>
            <a:endParaRPr lang="cs-CZ" dirty="0"/>
          </a:p>
          <a:p>
            <a:r>
              <a:rPr lang="cs-CZ" dirty="0"/>
              <a:t>Co by měl být </a:t>
            </a:r>
            <a:r>
              <a:rPr lang="cs-CZ" dirty="0" err="1"/>
              <a:t>startup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Jasnou definici nemá</a:t>
            </a:r>
          </a:p>
          <a:p>
            <a:pPr lvl="1"/>
            <a:r>
              <a:rPr lang="cs-CZ" dirty="0"/>
              <a:t>Společnost, co dělá něco unikátního a to jak technologicky, tak produktově</a:t>
            </a:r>
          </a:p>
          <a:p>
            <a:pPr lvl="1"/>
            <a:endParaRPr lang="cs-CZ" dirty="0"/>
          </a:p>
          <a:p>
            <a:r>
              <a:rPr lang="cs-CZ" dirty="0"/>
              <a:t>Co by měl být </a:t>
            </a:r>
            <a:r>
              <a:rPr lang="cs-CZ" dirty="0" err="1"/>
              <a:t>fintech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Podle definice je to společnost, co poskytuje služby v oblasti financí a využívá technologie</a:t>
            </a:r>
          </a:p>
          <a:p>
            <a:pPr lvl="1"/>
            <a:r>
              <a:rPr lang="cs-CZ" dirty="0"/>
              <a:t>Podle mne tam patří spíše firmy, co dělají něco revolučního </a:t>
            </a:r>
            <a:r>
              <a:rPr lang="cs-CZ" dirty="0">
                <a:sym typeface="Wingdings" panose="05000000000000000000" pitchFamily="2" charset="2"/>
              </a:rPr>
              <a:t>.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257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CDC2D-1B35-4B44-A07A-CD57CD0DC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reálně je </a:t>
            </a:r>
            <a:r>
              <a:rPr lang="cs-CZ" dirty="0" err="1"/>
              <a:t>fintech</a:t>
            </a:r>
            <a:r>
              <a:rPr lang="cs-CZ" dirty="0"/>
              <a:t> a </a:t>
            </a:r>
            <a:r>
              <a:rPr lang="cs-CZ" dirty="0" err="1"/>
              <a:t>startup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01E34A-8D5E-417D-832D-CD9D0B92C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9003"/>
          </a:xfrm>
        </p:spPr>
        <p:txBody>
          <a:bodyPr>
            <a:normAutofit/>
          </a:bodyPr>
          <a:lstStyle/>
          <a:p>
            <a:r>
              <a:rPr lang="cs-CZ" dirty="0"/>
              <a:t>Reálně se sleduje v podstatě jen jeden faktor – růst firmy</a:t>
            </a:r>
          </a:p>
          <a:p>
            <a:r>
              <a:rPr lang="cs-CZ" dirty="0"/>
              <a:t>Faktory jako zisk jsou sekundární</a:t>
            </a:r>
          </a:p>
          <a:p>
            <a:r>
              <a:rPr lang="cs-CZ" dirty="0"/>
              <a:t>Velké množství </a:t>
            </a:r>
            <a:r>
              <a:rPr lang="cs-CZ" dirty="0" err="1"/>
              <a:t>startupů</a:t>
            </a:r>
            <a:r>
              <a:rPr lang="cs-CZ" dirty="0"/>
              <a:t>, včetně těch nejznámějších, hodně prodělává</a:t>
            </a:r>
          </a:p>
          <a:p>
            <a:r>
              <a:rPr lang="cs-CZ" dirty="0"/>
              <a:t>Mezi </a:t>
            </a:r>
            <a:r>
              <a:rPr lang="cs-CZ" dirty="0" err="1"/>
              <a:t>startupy</a:t>
            </a:r>
            <a:r>
              <a:rPr lang="cs-CZ" dirty="0"/>
              <a:t> je obrovské množství bankrotů, nejčastěji:</a:t>
            </a:r>
          </a:p>
          <a:p>
            <a:pPr lvl="1"/>
            <a:r>
              <a:rPr lang="cs-CZ" dirty="0"/>
              <a:t>Dojdou peníze</a:t>
            </a:r>
          </a:p>
          <a:p>
            <a:pPr lvl="1"/>
            <a:r>
              <a:rPr lang="cs-CZ" dirty="0"/>
              <a:t>O produkt není zájem</a:t>
            </a:r>
          </a:p>
          <a:p>
            <a:pPr lvl="1"/>
            <a:r>
              <a:rPr lang="cs-CZ" dirty="0"/>
              <a:t>Selže tým</a:t>
            </a:r>
          </a:p>
          <a:p>
            <a:pPr lvl="1"/>
            <a:endParaRPr lang="cs-CZ" dirty="0"/>
          </a:p>
          <a:p>
            <a:r>
              <a:rPr lang="cs-CZ" dirty="0" err="1"/>
              <a:t>Fintech</a:t>
            </a:r>
            <a:r>
              <a:rPr lang="cs-CZ" dirty="0"/>
              <a:t> je z mého pohledu jen kategorie </a:t>
            </a:r>
            <a:r>
              <a:rPr lang="cs-CZ" dirty="0" err="1"/>
              <a:t>startupu</a:t>
            </a:r>
            <a:r>
              <a:rPr lang="cs-CZ" dirty="0"/>
              <a:t>. Navíc technicky tam patří každá firma, co dělá s </a:t>
            </a:r>
            <a:r>
              <a:rPr lang="cs-CZ" dirty="0" err="1"/>
              <a:t>penězmi</a:t>
            </a:r>
            <a:r>
              <a:rPr lang="cs-CZ" dirty="0"/>
              <a:t>, protože technologie jsou dnes všude. Např. i </a:t>
            </a:r>
            <a:r>
              <a:rPr lang="cs-CZ" dirty="0" err="1"/>
              <a:t>Zonky</a:t>
            </a:r>
            <a:r>
              <a:rPr lang="cs-CZ" dirty="0"/>
              <a:t> se profiluje jako </a:t>
            </a:r>
            <a:r>
              <a:rPr lang="cs-CZ" dirty="0" err="1"/>
              <a:t>fintech</a:t>
            </a:r>
            <a:r>
              <a:rPr lang="cs-CZ" dirty="0"/>
              <a:t> společnost.</a:t>
            </a:r>
          </a:p>
        </p:txBody>
      </p:sp>
    </p:spTree>
    <p:extLst>
      <p:ext uri="{BB962C8B-B14F-4D97-AF65-F5344CB8AC3E}">
        <p14:creationId xmlns:p14="http://schemas.microsoft.com/office/powerpoint/2010/main" val="2830506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2E003-CA12-4AB3-9A12-B1F3197F9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739228" cy="1320800"/>
          </a:xfrm>
        </p:spPr>
        <p:txBody>
          <a:bodyPr/>
          <a:lstStyle/>
          <a:p>
            <a:r>
              <a:rPr lang="cs-CZ" dirty="0"/>
              <a:t>Kde je i </a:t>
            </a:r>
            <a:r>
              <a:rPr lang="cs-CZ" dirty="0" err="1"/>
              <a:t>startupů</a:t>
            </a:r>
            <a:r>
              <a:rPr lang="cs-CZ" dirty="0"/>
              <a:t> a </a:t>
            </a:r>
            <a:r>
              <a:rPr lang="cs-CZ" dirty="0" err="1"/>
              <a:t>fintechů</a:t>
            </a:r>
            <a:r>
              <a:rPr lang="cs-CZ" dirty="0"/>
              <a:t> zakopán pes?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6FDCF8-00AE-42F6-B476-3C15474EA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doufá, že vybuduje druhý Facebook, druhý Google a vydělá miliardy</a:t>
            </a:r>
          </a:p>
          <a:p>
            <a:r>
              <a:rPr lang="cs-CZ" dirty="0"/>
              <a:t>Realita ale je, že větší šance je vyhrát sportku, než něco takového vybudovat</a:t>
            </a:r>
          </a:p>
          <a:p>
            <a:r>
              <a:rPr lang="cs-CZ" dirty="0"/>
              <a:t>Pokud chci dělat byznys, je klíčová škálovatelnost</a:t>
            </a:r>
          </a:p>
          <a:p>
            <a:r>
              <a:rPr lang="cs-CZ" dirty="0"/>
              <a:t>Druhý krok je dělat něco, co chci dělat. Mým cílem může být, že chci něco změnit, něco dělat líp... Kvůli tomu vznikly i naše firmy.</a:t>
            </a:r>
          </a:p>
          <a:p>
            <a:r>
              <a:rPr lang="cs-CZ" dirty="0"/>
              <a:t>Cílem by ale nemělo být neomezeně růst za cenu pálení obrovského množství cash.</a:t>
            </a:r>
          </a:p>
          <a:p>
            <a:r>
              <a:rPr lang="cs-CZ" dirty="0"/>
              <a:t>Ukažme si pár příkladů.</a:t>
            </a:r>
          </a:p>
        </p:txBody>
      </p:sp>
    </p:spTree>
    <p:extLst>
      <p:ext uri="{BB962C8B-B14F-4D97-AF65-F5344CB8AC3E}">
        <p14:creationId xmlns:p14="http://schemas.microsoft.com/office/powerpoint/2010/main" val="2271686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0EFD5-C0D9-4A13-88F4-AFA3D6E8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Příklad - UBER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FBA20D-70AF-45B7-AA7E-4AEE049E4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774397" cy="3880773"/>
          </a:xfrm>
        </p:spPr>
        <p:txBody>
          <a:bodyPr/>
          <a:lstStyle/>
          <a:p>
            <a:r>
              <a:rPr lang="cs-CZ" dirty="0"/>
              <a:t>Obrovská firma, kterou zná snad každý. Plní titulní stránky novin atd.</a:t>
            </a:r>
          </a:p>
          <a:p>
            <a:endParaRPr lang="cs-CZ" dirty="0"/>
          </a:p>
          <a:p>
            <a:r>
              <a:rPr lang="cs-CZ" dirty="0"/>
              <a:t>Realita?</a:t>
            </a:r>
          </a:p>
          <a:p>
            <a:pPr lvl="1"/>
            <a:r>
              <a:rPr lang="cs-CZ" dirty="0"/>
              <a:t>Kumulovaná ztráta cca 7 miliard USD</a:t>
            </a:r>
          </a:p>
          <a:p>
            <a:endParaRPr lang="cs-CZ" dirty="0"/>
          </a:p>
          <a:p>
            <a:r>
              <a:rPr lang="cs-CZ" dirty="0"/>
              <a:t>Kde je paradox?</a:t>
            </a:r>
          </a:p>
          <a:p>
            <a:pPr lvl="1"/>
            <a:r>
              <a:rPr lang="cs-CZ" dirty="0"/>
              <a:t>V roce 2016 prodělali cca 3 miliardy USD, ale hodnota stoupla na cca 70 miliard USD</a:t>
            </a:r>
          </a:p>
        </p:txBody>
      </p:sp>
    </p:spTree>
    <p:extLst>
      <p:ext uri="{BB962C8B-B14F-4D97-AF65-F5344CB8AC3E}">
        <p14:creationId xmlns:p14="http://schemas.microsoft.com/office/powerpoint/2010/main" val="384472794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522</TotalTime>
  <Words>1095</Words>
  <Application>Microsoft Office PowerPoint</Application>
  <PresentationFormat>Širokoúhlá obrazovka</PresentationFormat>
  <Paragraphs>156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Trebuchet MS</vt:lpstr>
      <vt:lpstr>Wingdings</vt:lpstr>
      <vt:lpstr>Wingdings 3</vt:lpstr>
      <vt:lpstr>Fazeta</vt:lpstr>
      <vt:lpstr> Fintech</vt:lpstr>
      <vt:lpstr>Osnova prezentace</vt:lpstr>
      <vt:lpstr>Kdo jsem?</vt:lpstr>
      <vt:lpstr>Co dělám?</vt:lpstr>
      <vt:lpstr>Proč společnost StrategyQuant vznikla?</vt:lpstr>
      <vt:lpstr>Co by měl být fintech a startup?</vt:lpstr>
      <vt:lpstr>Co reálně je fintech a startup?</vt:lpstr>
      <vt:lpstr>Kde je i startupů a fintechů zakopán pes?</vt:lpstr>
      <vt:lpstr>1. Příklad - UBER</vt:lpstr>
      <vt:lpstr>2. Příklad - Socialbakers</vt:lpstr>
      <vt:lpstr>Je jich hodně</vt:lpstr>
      <vt:lpstr>Aktuální situace na fintech</vt:lpstr>
      <vt:lpstr>Co bylo zajímavé? </vt:lpstr>
      <vt:lpstr>Co nás překvapilo?</vt:lpstr>
      <vt:lpstr>Nejčastější sektory fintech</vt:lpstr>
      <vt:lpstr>Zajímavé projekty z konference</vt:lpstr>
      <vt:lpstr>Finspace</vt:lpstr>
      <vt:lpstr>True North Business Exchange </vt:lpstr>
      <vt:lpstr>Zajímavé projekty globálně</vt:lpstr>
      <vt:lpstr>Stripe</vt:lpstr>
      <vt:lpstr>Robinhood</vt:lpstr>
      <vt:lpstr>Závěr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Fintech</dc:title>
  <dc:creator>Zdenek Zanka</dc:creator>
  <cp:lastModifiedBy>Jarušková Natalie</cp:lastModifiedBy>
  <cp:revision>18</cp:revision>
  <dcterms:created xsi:type="dcterms:W3CDTF">2017-08-27T15:04:50Z</dcterms:created>
  <dcterms:modified xsi:type="dcterms:W3CDTF">2017-08-29T06:32:01Z</dcterms:modified>
</cp:coreProperties>
</file>